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4" r:id="rId2"/>
    <p:sldId id="269" r:id="rId3"/>
    <p:sldId id="297" r:id="rId4"/>
    <p:sldId id="271" r:id="rId5"/>
    <p:sldId id="272" r:id="rId6"/>
    <p:sldId id="274" r:id="rId7"/>
    <p:sldId id="296" r:id="rId8"/>
    <p:sldId id="273" r:id="rId9"/>
    <p:sldId id="278" r:id="rId10"/>
    <p:sldId id="292" r:id="rId11"/>
    <p:sldId id="291" r:id="rId12"/>
    <p:sldId id="294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56" userDrawn="1">
          <p15:clr>
            <a:srgbClr val="A4A3A4"/>
          </p15:clr>
        </p15:guide>
        <p15:guide id="3" pos="204" userDrawn="1">
          <p15:clr>
            <a:srgbClr val="A4A3A4"/>
          </p15:clr>
        </p15:guide>
        <p15:guide id="4" orient="horz" pos="482" userDrawn="1">
          <p15:clr>
            <a:srgbClr val="A4A3A4"/>
          </p15:clr>
        </p15:guide>
        <p15:guide id="5" orient="horz" pos="3838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orient="horz" pos="663" userDrawn="1">
          <p15:clr>
            <a:srgbClr val="A4A3A4"/>
          </p15:clr>
        </p15:guide>
        <p15:guide id="8" orient="horz" pos="845" userDrawn="1">
          <p15:clr>
            <a:srgbClr val="A4A3A4"/>
          </p15:clr>
        </p15:guide>
        <p15:guide id="9" pos="1497" userDrawn="1">
          <p15:clr>
            <a:srgbClr val="A4A3A4"/>
          </p15:clr>
        </p15:guide>
        <p15:guide id="10" pos="3515" userDrawn="1">
          <p15:clr>
            <a:srgbClr val="A4A3A4"/>
          </p15:clr>
        </p15:guide>
        <p15:guide id="11" pos="38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3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334" y="62"/>
      </p:cViewPr>
      <p:guideLst>
        <p:guide orient="horz" pos="2160"/>
        <p:guide pos="5556"/>
        <p:guide pos="204"/>
        <p:guide orient="horz" pos="482"/>
        <p:guide orient="horz" pos="3838"/>
        <p:guide pos="2880"/>
        <p:guide orient="horz" pos="663"/>
        <p:guide orient="horz" pos="845"/>
        <p:guide pos="1497"/>
        <p:guide pos="3515"/>
        <p:guide pos="3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5" Type="http://schemas.openxmlformats.org/officeDocument/2006/relationships/slide" Target="../slides/slide6.xml"/><Relationship Id="rId4" Type="http://schemas.openxmlformats.org/officeDocument/2006/relationships/slide" Target="../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BF173-1DBF-469B-BAB1-94951CAFB74C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D9A4B0F-DBFC-4220-BE52-BBBF2EB7F56B}">
      <dgm:prSet phldrT="[Text]" custT="1"/>
      <dgm:spPr/>
      <dgm:t>
        <a:bodyPr lIns="72000" tIns="72000" rIns="72000" bIns="72000"/>
        <a:lstStyle/>
        <a:p>
          <a:r>
            <a:rPr lang="de-DE" sz="1600" b="1" noProof="0" dirty="0"/>
            <a:t>EORI-</a:t>
          </a:r>
          <a:r>
            <a:rPr lang="sk-SK" sz="1600" b="1" noProof="0" dirty="0"/>
            <a:t>číslo</a:t>
          </a:r>
          <a:endParaRPr lang="de-DE" sz="1600" b="1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7D0B401-B70E-4325-A1B5-FEC94A09ACE0}" type="parTrans" cxnId="{E976DCFE-E217-4AD8-8CE8-D3EEAF05153C}">
      <dgm:prSet/>
      <dgm:spPr/>
      <dgm:t>
        <a:bodyPr/>
        <a:lstStyle/>
        <a:p>
          <a:endParaRPr lang="en-US" noProof="0" dirty="0"/>
        </a:p>
      </dgm:t>
    </dgm:pt>
    <dgm:pt modelId="{6AA395E1-E6AE-4ABE-A563-02A2A7DE5FA6}" type="sibTrans" cxnId="{E976DCFE-E217-4AD8-8CE8-D3EEAF05153C}">
      <dgm:prSet/>
      <dgm:spPr/>
      <dgm:t>
        <a:bodyPr/>
        <a:lstStyle/>
        <a:p>
          <a:endParaRPr lang="en-US" noProof="0" dirty="0"/>
        </a:p>
      </dgm:t>
    </dgm:pt>
    <dgm:pt modelId="{A62C9235-C299-4FCF-95D1-83540D4FD524}">
      <dgm:prSet phldrT="[Text]" custT="1"/>
      <dgm:spPr/>
      <dgm:t>
        <a:bodyPr lIns="72000" tIns="72000" rIns="72000" bIns="72000"/>
        <a:lstStyle/>
        <a:p>
          <a:pPr marL="87313" indent="-87313"/>
          <a:r>
            <a:rPr lang="sk-SK" sz="1200" noProof="0" dirty="0"/>
            <a:t>Uistite sa, že máte platné</a:t>
          </a:r>
          <a:r>
            <a:rPr lang="en-US" sz="1200" noProof="0" dirty="0"/>
            <a:t> EORI </a:t>
          </a:r>
          <a:r>
            <a:rPr lang="sk-SK" sz="1200" noProof="0" dirty="0"/>
            <a:t>číslo</a:t>
          </a:r>
          <a:endParaRPr lang="de-DE" sz="1200" noProof="0" dirty="0"/>
        </a:p>
      </dgm:t>
    </dgm:pt>
    <dgm:pt modelId="{F692740D-9E92-4000-9BAD-08347DABEF49}" type="parTrans" cxnId="{FE60F732-8976-4E5F-AE25-905D7910AC76}">
      <dgm:prSet/>
      <dgm:spPr/>
      <dgm:t>
        <a:bodyPr/>
        <a:lstStyle/>
        <a:p>
          <a:endParaRPr lang="en-US" noProof="0" dirty="0"/>
        </a:p>
      </dgm:t>
    </dgm:pt>
    <dgm:pt modelId="{314AF141-E5B7-4323-9997-A8333D7C4A31}" type="sibTrans" cxnId="{FE60F732-8976-4E5F-AE25-905D7910AC76}">
      <dgm:prSet/>
      <dgm:spPr/>
      <dgm:t>
        <a:bodyPr/>
        <a:lstStyle/>
        <a:p>
          <a:endParaRPr lang="en-US" noProof="0" dirty="0"/>
        </a:p>
      </dgm:t>
    </dgm:pt>
    <dgm:pt modelId="{2C31DB43-AEC9-4999-ABE1-F79D511F6DD6}">
      <dgm:prSet phldrT="[Text]" custT="1"/>
      <dgm:spPr/>
      <dgm:t>
        <a:bodyPr lIns="72000" tIns="72000" rIns="72000" bIns="72000"/>
        <a:lstStyle/>
        <a:p>
          <a:r>
            <a:rPr lang="sk-SK" sz="1600" b="1" noProof="0" dirty="0"/>
            <a:t>Klasifikácia tovarov</a:t>
          </a:r>
          <a:endParaRPr lang="de-DE" sz="1600" b="1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C5878D6-94A2-4714-BDAD-BA5071CB6343}" type="parTrans" cxnId="{3E74E70B-0137-4A38-89FB-A7C09BEE013B}">
      <dgm:prSet/>
      <dgm:spPr/>
      <dgm:t>
        <a:bodyPr/>
        <a:lstStyle/>
        <a:p>
          <a:endParaRPr lang="en-US" noProof="0" dirty="0"/>
        </a:p>
      </dgm:t>
    </dgm:pt>
    <dgm:pt modelId="{A1EEDC12-5E3D-485E-99C1-21BF00283028}" type="sibTrans" cxnId="{3E74E70B-0137-4A38-89FB-A7C09BEE013B}">
      <dgm:prSet/>
      <dgm:spPr/>
      <dgm:t>
        <a:bodyPr/>
        <a:lstStyle/>
        <a:p>
          <a:endParaRPr lang="en-US" noProof="0" dirty="0"/>
        </a:p>
      </dgm:t>
    </dgm:pt>
    <dgm:pt modelId="{AE1EBA69-E641-44F6-BB4B-A62438AA7E68}">
      <dgm:prSet phldrT="[Text]" custT="1"/>
      <dgm:spPr/>
      <dgm:t>
        <a:bodyPr lIns="72000" tIns="72000" rIns="72000" bIns="72000"/>
        <a:lstStyle/>
        <a:p>
          <a:pPr marL="87313" indent="-87313"/>
          <a:r>
            <a:rPr lang="sk-SK" sz="1200" noProof="0" dirty="0"/>
            <a:t>Kategorizujte svoje tovary</a:t>
          </a:r>
          <a:endParaRPr lang="de-DE" sz="1200" noProof="0" dirty="0"/>
        </a:p>
      </dgm:t>
    </dgm:pt>
    <dgm:pt modelId="{7F9D53BF-CB07-4707-A375-82DB412846B8}" type="parTrans" cxnId="{263FEAA8-4BE2-4348-AEC6-B4DB32DB31E5}">
      <dgm:prSet/>
      <dgm:spPr/>
      <dgm:t>
        <a:bodyPr/>
        <a:lstStyle/>
        <a:p>
          <a:endParaRPr lang="en-US" noProof="0" dirty="0"/>
        </a:p>
      </dgm:t>
    </dgm:pt>
    <dgm:pt modelId="{B8107FCB-7294-45A1-B63D-273ECE77877B}" type="sibTrans" cxnId="{263FEAA8-4BE2-4348-AEC6-B4DB32DB31E5}">
      <dgm:prSet/>
      <dgm:spPr/>
      <dgm:t>
        <a:bodyPr/>
        <a:lstStyle/>
        <a:p>
          <a:endParaRPr lang="en-US" noProof="0" dirty="0"/>
        </a:p>
      </dgm:t>
    </dgm:pt>
    <dgm:pt modelId="{A5F44E6E-8FAB-40B0-8AF5-8761CC7DEFAC}">
      <dgm:prSet phldrT="[Text]" custT="1"/>
      <dgm:spPr/>
      <dgm:t>
        <a:bodyPr lIns="72000" tIns="72000" rIns="72000" bIns="72000"/>
        <a:lstStyle/>
        <a:p>
          <a:r>
            <a:rPr lang="sk-SK" sz="1600" b="1" noProof="0" dirty="0"/>
            <a:t>Vyžadované dokumenty</a:t>
          </a:r>
          <a:endParaRPr lang="de-DE" sz="1600" b="1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CD445152-40BA-497E-A02F-5DDD17C414C6}" type="parTrans" cxnId="{48CF27A0-51CF-43F6-901E-62A129075021}">
      <dgm:prSet/>
      <dgm:spPr/>
      <dgm:t>
        <a:bodyPr/>
        <a:lstStyle/>
        <a:p>
          <a:endParaRPr lang="en-US" noProof="0" dirty="0"/>
        </a:p>
      </dgm:t>
    </dgm:pt>
    <dgm:pt modelId="{0D3BFFFF-C363-4623-B1A2-A902C1F16AFC}" type="sibTrans" cxnId="{48CF27A0-51CF-43F6-901E-62A129075021}">
      <dgm:prSet/>
      <dgm:spPr/>
      <dgm:t>
        <a:bodyPr/>
        <a:lstStyle/>
        <a:p>
          <a:endParaRPr lang="en-US" noProof="0" dirty="0"/>
        </a:p>
      </dgm:t>
    </dgm:pt>
    <dgm:pt modelId="{08F4E267-F9F3-4479-9A3F-404671CEC45B}">
      <dgm:prSet phldrT="[Text]" custT="1"/>
      <dgm:spPr/>
      <dgm:t>
        <a:bodyPr lIns="72000" tIns="72000" rIns="72000" bIns="72000"/>
        <a:lstStyle/>
        <a:p>
          <a:pPr marL="87313" indent="-87313"/>
          <a:r>
            <a:rPr lang="sk-SK" sz="1200" noProof="0" dirty="0"/>
            <a:t>Pripravte si  potrebné colné dokumenty</a:t>
          </a:r>
          <a:endParaRPr lang="de-DE" sz="1200" noProof="0" dirty="0"/>
        </a:p>
      </dgm:t>
    </dgm:pt>
    <dgm:pt modelId="{3CF44570-78AD-4453-8390-F50D9F1C9272}" type="parTrans" cxnId="{CACB87DD-A28B-4280-97E3-91EAACDDC82D}">
      <dgm:prSet/>
      <dgm:spPr/>
      <dgm:t>
        <a:bodyPr/>
        <a:lstStyle/>
        <a:p>
          <a:endParaRPr lang="en-US" noProof="0" dirty="0"/>
        </a:p>
      </dgm:t>
    </dgm:pt>
    <dgm:pt modelId="{F3CD6707-70CC-42AE-B20D-8F8AD0CD2040}" type="sibTrans" cxnId="{CACB87DD-A28B-4280-97E3-91EAACDDC82D}">
      <dgm:prSet/>
      <dgm:spPr/>
      <dgm:t>
        <a:bodyPr/>
        <a:lstStyle/>
        <a:p>
          <a:endParaRPr lang="en-US" noProof="0" dirty="0"/>
        </a:p>
      </dgm:t>
    </dgm:pt>
    <dgm:pt modelId="{030F6F3C-BE4E-4894-B13A-2CDDAA6337CA}">
      <dgm:prSet phldrT="[Text]" custT="1"/>
      <dgm:spPr/>
      <dgm:t>
        <a:bodyPr lIns="72000" tIns="72000" rIns="72000" bIns="72000"/>
        <a:lstStyle/>
        <a:p>
          <a:r>
            <a:rPr lang="sk-SK" sz="1600" b="1" noProof="0" dirty="0"/>
            <a:t>Dodací systém</a:t>
          </a:r>
          <a:endParaRPr lang="de-DE" sz="1600" b="1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7146EFCC-DAE8-44EC-8498-C7FF1C6D00DE}" type="parTrans" cxnId="{03093A3C-F469-4F53-84F8-22C3AE8D5403}">
      <dgm:prSet/>
      <dgm:spPr/>
      <dgm:t>
        <a:bodyPr/>
        <a:lstStyle/>
        <a:p>
          <a:endParaRPr lang="en-US" noProof="0" dirty="0"/>
        </a:p>
      </dgm:t>
    </dgm:pt>
    <dgm:pt modelId="{73A5EEA8-9B16-4545-86C8-9D32E5FB820C}" type="sibTrans" cxnId="{03093A3C-F469-4F53-84F8-22C3AE8D5403}">
      <dgm:prSet/>
      <dgm:spPr/>
      <dgm:t>
        <a:bodyPr/>
        <a:lstStyle/>
        <a:p>
          <a:endParaRPr lang="en-US" noProof="0" dirty="0"/>
        </a:p>
      </dgm:t>
    </dgm:pt>
    <dgm:pt modelId="{490A9780-4F77-4525-A274-722C0F544756}">
      <dgm:prSet phldrT="[Text]" custT="1"/>
      <dgm:spPr/>
      <dgm:t>
        <a:bodyPr lIns="72000" tIns="72000" rIns="72000" bIns="72000"/>
        <a:lstStyle/>
        <a:p>
          <a:pPr marL="87313" indent="-87313"/>
          <a:r>
            <a:rPr lang="sk-SK" sz="1200" noProof="0" dirty="0"/>
            <a:t>Uistite sa, že vaše doručovacie systémy sú nastavené</a:t>
          </a:r>
          <a:endParaRPr lang="de-DE" sz="1200" noProof="0" dirty="0"/>
        </a:p>
      </dgm:t>
    </dgm:pt>
    <dgm:pt modelId="{50B71508-F8B6-4619-91D5-04CEF370AFCC}" type="parTrans" cxnId="{5498B839-747C-48B8-94FA-CDA9A4483AF0}">
      <dgm:prSet/>
      <dgm:spPr/>
      <dgm:t>
        <a:bodyPr/>
        <a:lstStyle/>
        <a:p>
          <a:endParaRPr lang="en-US" noProof="0" dirty="0"/>
        </a:p>
      </dgm:t>
    </dgm:pt>
    <dgm:pt modelId="{B1052646-B74A-4561-AA5E-EB98DC2A524B}" type="sibTrans" cxnId="{5498B839-747C-48B8-94FA-CDA9A4483AF0}">
      <dgm:prSet/>
      <dgm:spPr/>
      <dgm:t>
        <a:bodyPr/>
        <a:lstStyle/>
        <a:p>
          <a:endParaRPr lang="en-US" noProof="0" dirty="0"/>
        </a:p>
      </dgm:t>
    </dgm:pt>
    <dgm:pt modelId="{C3016E26-E7AE-4530-B48B-B5C68BDE00DB}">
      <dgm:prSet phldrT="[Text]" custT="1"/>
      <dgm:spPr/>
      <dgm:t>
        <a:bodyPr lIns="72000" tIns="72000" rIns="72000" bIns="72000"/>
        <a:lstStyle/>
        <a:p>
          <a:r>
            <a:rPr lang="de-DE" sz="1600" b="1" noProof="0" dirty="0" err="1"/>
            <a:t>Incoterms</a:t>
          </a:r>
          <a:endParaRPr lang="de-DE" sz="1600" b="1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B9BF83CA-7771-46CE-8B7D-6A08CD198DCA}" type="parTrans" cxnId="{80C6A043-EF4F-4F30-8FF1-D7174979158A}">
      <dgm:prSet/>
      <dgm:spPr/>
      <dgm:t>
        <a:bodyPr/>
        <a:lstStyle/>
        <a:p>
          <a:endParaRPr lang="de-DE"/>
        </a:p>
      </dgm:t>
    </dgm:pt>
    <dgm:pt modelId="{186B7F9C-4258-4ADA-B1A4-BDCA363479A2}" type="sibTrans" cxnId="{80C6A043-EF4F-4F30-8FF1-D7174979158A}">
      <dgm:prSet/>
      <dgm:spPr/>
      <dgm:t>
        <a:bodyPr/>
        <a:lstStyle/>
        <a:p>
          <a:endParaRPr lang="de-DE"/>
        </a:p>
      </dgm:t>
    </dgm:pt>
    <dgm:pt modelId="{3AB794B3-4D18-4E29-8DB2-166909F1F960}">
      <dgm:prSet phldrT="[Text]" custT="1"/>
      <dgm:spPr/>
      <dgm:t>
        <a:bodyPr lIns="72000" tIns="72000" rIns="72000" bIns="72000"/>
        <a:lstStyle/>
        <a:p>
          <a:pPr marL="57150" indent="0"/>
          <a:r>
            <a:rPr lang="sk-SK" sz="1200" noProof="0" dirty="0"/>
            <a:t>Dohodnite si dodacie podmienky </a:t>
          </a:r>
          <a:r>
            <a:rPr lang="sk-SK" sz="1200" noProof="0" dirty="0" err="1"/>
            <a:t>Incoterms</a:t>
          </a:r>
          <a:r>
            <a:rPr lang="sk-SK" sz="1200" noProof="0" dirty="0"/>
            <a:t> so svojimi dovozcami</a:t>
          </a:r>
          <a:endParaRPr lang="de-DE" sz="1200" noProof="0" dirty="0"/>
        </a:p>
      </dgm:t>
    </dgm:pt>
    <dgm:pt modelId="{03917F56-FA78-4F3C-B6BF-D5CDCDD520F9}" type="parTrans" cxnId="{5F174668-A29D-413F-91CB-2780D7A1D43E}">
      <dgm:prSet/>
      <dgm:spPr/>
      <dgm:t>
        <a:bodyPr/>
        <a:lstStyle/>
        <a:p>
          <a:endParaRPr lang="de-DE"/>
        </a:p>
      </dgm:t>
    </dgm:pt>
    <dgm:pt modelId="{E2B3D7B3-C660-4691-9829-B7636D932683}" type="sibTrans" cxnId="{5F174668-A29D-413F-91CB-2780D7A1D43E}">
      <dgm:prSet/>
      <dgm:spPr/>
      <dgm:t>
        <a:bodyPr/>
        <a:lstStyle/>
        <a:p>
          <a:endParaRPr lang="de-DE"/>
        </a:p>
      </dgm:t>
    </dgm:pt>
    <dgm:pt modelId="{FF566323-8799-4309-AAD6-62FC147E5CCC}" type="pres">
      <dgm:prSet presAssocID="{61FBF173-1DBF-469B-BAB1-94951CAFB7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4901BE48-E092-448A-A97B-DCACD127F830}" type="pres">
      <dgm:prSet presAssocID="{5D9A4B0F-DBFC-4220-BE52-BBBF2EB7F56B}" presName="vertFlow" presStyleCnt="0"/>
      <dgm:spPr/>
    </dgm:pt>
    <dgm:pt modelId="{59E59A3E-C6CA-48A2-8B86-A0E9A886705A}" type="pres">
      <dgm:prSet presAssocID="{5D9A4B0F-DBFC-4220-BE52-BBBF2EB7F56B}" presName="header" presStyleLbl="node1" presStyleIdx="0" presStyleCnt="5" custScaleX="138843" custScaleY="231322"/>
      <dgm:spPr>
        <a:prstGeom prst="rect">
          <a:avLst/>
        </a:prstGeom>
      </dgm:spPr>
      <dgm:t>
        <a:bodyPr/>
        <a:lstStyle/>
        <a:p>
          <a:endParaRPr lang="sk-SK"/>
        </a:p>
      </dgm:t>
    </dgm:pt>
    <dgm:pt modelId="{ACBF9FFE-EA71-439E-93A6-F66FAA96E00C}" type="pres">
      <dgm:prSet presAssocID="{F692740D-9E92-4000-9BAD-08347DABEF49}" presName="parTrans" presStyleLbl="sibTrans2D1" presStyleIdx="0" presStyleCnt="5"/>
      <dgm:spPr/>
      <dgm:t>
        <a:bodyPr/>
        <a:lstStyle/>
        <a:p>
          <a:endParaRPr lang="sk-SK"/>
        </a:p>
      </dgm:t>
    </dgm:pt>
    <dgm:pt modelId="{7D7669DA-65C3-4778-9F09-35A346D0AC9F}" type="pres">
      <dgm:prSet presAssocID="{A62C9235-C299-4FCF-95D1-83540D4FD524}" presName="child" presStyleLbl="alignAccFollowNode1" presStyleIdx="0" presStyleCnt="5" custScaleX="133569" custScaleY="34438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k-SK"/>
        </a:p>
      </dgm:t>
    </dgm:pt>
    <dgm:pt modelId="{6AFD98D8-4351-4BFC-B757-2E8DB517B11A}" type="pres">
      <dgm:prSet presAssocID="{5D9A4B0F-DBFC-4220-BE52-BBBF2EB7F56B}" presName="hSp" presStyleCnt="0"/>
      <dgm:spPr/>
    </dgm:pt>
    <dgm:pt modelId="{D38AD2AC-64AB-4033-ACC5-9E369EA5A297}" type="pres">
      <dgm:prSet presAssocID="{2C31DB43-AEC9-4999-ABE1-F79D511F6DD6}" presName="vertFlow" presStyleCnt="0"/>
      <dgm:spPr/>
    </dgm:pt>
    <dgm:pt modelId="{A3D99BEA-6746-43C6-BA2E-D907D9271CED}" type="pres">
      <dgm:prSet presAssocID="{2C31DB43-AEC9-4999-ABE1-F79D511F6DD6}" presName="header" presStyleLbl="node1" presStyleIdx="1" presStyleCnt="5" custScaleX="138843" custScaleY="231322"/>
      <dgm:spPr>
        <a:prstGeom prst="rect">
          <a:avLst/>
        </a:prstGeom>
      </dgm:spPr>
      <dgm:t>
        <a:bodyPr/>
        <a:lstStyle/>
        <a:p>
          <a:endParaRPr lang="sk-SK"/>
        </a:p>
      </dgm:t>
    </dgm:pt>
    <dgm:pt modelId="{C1145112-0D49-4BB2-AA55-421564CF471B}" type="pres">
      <dgm:prSet presAssocID="{7F9D53BF-CB07-4707-A375-82DB412846B8}" presName="parTrans" presStyleLbl="sibTrans2D1" presStyleIdx="1" presStyleCnt="5"/>
      <dgm:spPr/>
      <dgm:t>
        <a:bodyPr/>
        <a:lstStyle/>
        <a:p>
          <a:endParaRPr lang="sk-SK"/>
        </a:p>
      </dgm:t>
    </dgm:pt>
    <dgm:pt modelId="{492C61A2-44D1-46E9-835E-9D8DCCB33B6F}" type="pres">
      <dgm:prSet presAssocID="{AE1EBA69-E641-44F6-BB4B-A62438AA7E68}" presName="child" presStyleLbl="alignAccFollowNode1" presStyleIdx="1" presStyleCnt="5" custScaleX="133569" custScaleY="34438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k-SK"/>
        </a:p>
      </dgm:t>
    </dgm:pt>
    <dgm:pt modelId="{956C2FEC-4E09-4BD4-B60F-93E3DB19F3BE}" type="pres">
      <dgm:prSet presAssocID="{2C31DB43-AEC9-4999-ABE1-F79D511F6DD6}" presName="hSp" presStyleCnt="0"/>
      <dgm:spPr/>
    </dgm:pt>
    <dgm:pt modelId="{79B2E5BF-9F9F-46BC-B050-7DFC8554B962}" type="pres">
      <dgm:prSet presAssocID="{C3016E26-E7AE-4530-B48B-B5C68BDE00DB}" presName="vertFlow" presStyleCnt="0"/>
      <dgm:spPr/>
    </dgm:pt>
    <dgm:pt modelId="{D41F1FDA-54D1-4371-9F4B-D589F6F350F0}" type="pres">
      <dgm:prSet presAssocID="{C3016E26-E7AE-4530-B48B-B5C68BDE00DB}" presName="header" presStyleLbl="node1" presStyleIdx="2" presStyleCnt="5" custScaleX="138843" custScaleY="231322"/>
      <dgm:spPr>
        <a:prstGeom prst="rect">
          <a:avLst/>
        </a:prstGeom>
      </dgm:spPr>
      <dgm:t>
        <a:bodyPr/>
        <a:lstStyle/>
        <a:p>
          <a:endParaRPr lang="sk-SK"/>
        </a:p>
      </dgm:t>
    </dgm:pt>
    <dgm:pt modelId="{9F83AD91-C268-4D94-9E9F-F6F6F2BFDB14}" type="pres">
      <dgm:prSet presAssocID="{03917F56-FA78-4F3C-B6BF-D5CDCDD520F9}" presName="parTrans" presStyleLbl="sibTrans2D1" presStyleIdx="2" presStyleCnt="5"/>
      <dgm:spPr/>
      <dgm:t>
        <a:bodyPr/>
        <a:lstStyle/>
        <a:p>
          <a:endParaRPr lang="sk-SK"/>
        </a:p>
      </dgm:t>
    </dgm:pt>
    <dgm:pt modelId="{7C1AF390-BAB9-49AE-91D9-B5021F10378A}" type="pres">
      <dgm:prSet presAssocID="{3AB794B3-4D18-4E29-8DB2-166909F1F960}" presName="child" presStyleLbl="alignAccFollowNode1" presStyleIdx="2" presStyleCnt="5" custScaleX="133569" custScaleY="34438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k-SK"/>
        </a:p>
      </dgm:t>
    </dgm:pt>
    <dgm:pt modelId="{68616C9E-69C2-4E8F-963E-560DD5793957}" type="pres">
      <dgm:prSet presAssocID="{C3016E26-E7AE-4530-B48B-B5C68BDE00DB}" presName="hSp" presStyleCnt="0"/>
      <dgm:spPr/>
    </dgm:pt>
    <dgm:pt modelId="{54EE6E94-52BE-4606-B6AB-92911F104943}" type="pres">
      <dgm:prSet presAssocID="{A5F44E6E-8FAB-40B0-8AF5-8761CC7DEFAC}" presName="vertFlow" presStyleCnt="0"/>
      <dgm:spPr/>
    </dgm:pt>
    <dgm:pt modelId="{F7DC4C2A-013B-474B-A2D9-4185CDCBF46A}" type="pres">
      <dgm:prSet presAssocID="{A5F44E6E-8FAB-40B0-8AF5-8761CC7DEFAC}" presName="header" presStyleLbl="node1" presStyleIdx="3" presStyleCnt="5" custScaleX="138843" custScaleY="231322"/>
      <dgm:spPr>
        <a:prstGeom prst="rect">
          <a:avLst/>
        </a:prstGeom>
      </dgm:spPr>
      <dgm:t>
        <a:bodyPr/>
        <a:lstStyle/>
        <a:p>
          <a:endParaRPr lang="sk-SK"/>
        </a:p>
      </dgm:t>
    </dgm:pt>
    <dgm:pt modelId="{9F9176A4-4315-4F86-A380-D2E72C628A5B}" type="pres">
      <dgm:prSet presAssocID="{3CF44570-78AD-4453-8390-F50D9F1C9272}" presName="parTrans" presStyleLbl="sibTrans2D1" presStyleIdx="3" presStyleCnt="5"/>
      <dgm:spPr/>
      <dgm:t>
        <a:bodyPr/>
        <a:lstStyle/>
        <a:p>
          <a:endParaRPr lang="sk-SK"/>
        </a:p>
      </dgm:t>
    </dgm:pt>
    <dgm:pt modelId="{7A808C19-1D05-476E-BAF2-B2D6136339F8}" type="pres">
      <dgm:prSet presAssocID="{08F4E267-F9F3-4479-9A3F-404671CEC45B}" presName="child" presStyleLbl="alignAccFollowNode1" presStyleIdx="3" presStyleCnt="5" custScaleX="133569" custScaleY="34438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k-SK"/>
        </a:p>
      </dgm:t>
    </dgm:pt>
    <dgm:pt modelId="{606BB69D-BAA4-4BE0-8FCF-44CC6813BE0F}" type="pres">
      <dgm:prSet presAssocID="{A5F44E6E-8FAB-40B0-8AF5-8761CC7DEFAC}" presName="hSp" presStyleCnt="0"/>
      <dgm:spPr/>
    </dgm:pt>
    <dgm:pt modelId="{0464D16B-3270-4E8E-B056-1BC00701FF0B}" type="pres">
      <dgm:prSet presAssocID="{030F6F3C-BE4E-4894-B13A-2CDDAA6337CA}" presName="vertFlow" presStyleCnt="0"/>
      <dgm:spPr/>
    </dgm:pt>
    <dgm:pt modelId="{D5308890-1213-456B-B2A9-49F633EDB38A}" type="pres">
      <dgm:prSet presAssocID="{030F6F3C-BE4E-4894-B13A-2CDDAA6337CA}" presName="header" presStyleLbl="node1" presStyleIdx="4" presStyleCnt="5" custScaleX="138843" custScaleY="231322"/>
      <dgm:spPr>
        <a:prstGeom prst="rect">
          <a:avLst/>
        </a:prstGeom>
      </dgm:spPr>
      <dgm:t>
        <a:bodyPr/>
        <a:lstStyle/>
        <a:p>
          <a:endParaRPr lang="sk-SK"/>
        </a:p>
      </dgm:t>
    </dgm:pt>
    <dgm:pt modelId="{E0E41193-4271-47DA-A945-BD43B025B4D6}" type="pres">
      <dgm:prSet presAssocID="{50B71508-F8B6-4619-91D5-04CEF370AFCC}" presName="parTrans" presStyleLbl="sibTrans2D1" presStyleIdx="4" presStyleCnt="5"/>
      <dgm:spPr/>
      <dgm:t>
        <a:bodyPr/>
        <a:lstStyle/>
        <a:p>
          <a:endParaRPr lang="sk-SK"/>
        </a:p>
      </dgm:t>
    </dgm:pt>
    <dgm:pt modelId="{E06A11F2-180B-477A-ABE9-A66770B0E900}" type="pres">
      <dgm:prSet presAssocID="{490A9780-4F77-4525-A274-722C0F544756}" presName="child" presStyleLbl="alignAccFollowNode1" presStyleIdx="4" presStyleCnt="5" custScaleX="133569" custScaleY="34438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k-SK"/>
        </a:p>
      </dgm:t>
    </dgm:pt>
  </dgm:ptLst>
  <dgm:cxnLst>
    <dgm:cxn modelId="{9E6FFB57-0FED-4DBD-811E-879B3B2563C9}" type="presOf" srcId="{F692740D-9E92-4000-9BAD-08347DABEF49}" destId="{ACBF9FFE-EA71-439E-93A6-F66FAA96E00C}" srcOrd="0" destOrd="0" presId="urn:microsoft.com/office/officeart/2005/8/layout/lProcess1"/>
    <dgm:cxn modelId="{647D7CD2-19F1-49B2-8441-A94BA36F0796}" type="presOf" srcId="{490A9780-4F77-4525-A274-722C0F544756}" destId="{E06A11F2-180B-477A-ABE9-A66770B0E900}" srcOrd="0" destOrd="0" presId="urn:microsoft.com/office/officeart/2005/8/layout/lProcess1"/>
    <dgm:cxn modelId="{42D47FED-A3C3-49AC-ADBB-16F34BDBEBCF}" type="presOf" srcId="{50B71508-F8B6-4619-91D5-04CEF370AFCC}" destId="{E0E41193-4271-47DA-A945-BD43B025B4D6}" srcOrd="0" destOrd="0" presId="urn:microsoft.com/office/officeart/2005/8/layout/lProcess1"/>
    <dgm:cxn modelId="{E976DCFE-E217-4AD8-8CE8-D3EEAF05153C}" srcId="{61FBF173-1DBF-469B-BAB1-94951CAFB74C}" destId="{5D9A4B0F-DBFC-4220-BE52-BBBF2EB7F56B}" srcOrd="0" destOrd="0" parTransId="{97D0B401-B70E-4325-A1B5-FEC94A09ACE0}" sibTransId="{6AA395E1-E6AE-4ABE-A563-02A2A7DE5FA6}"/>
    <dgm:cxn modelId="{DE5D8517-64E8-4AF4-AAD5-AC85A468EA13}" type="presOf" srcId="{3CF44570-78AD-4453-8390-F50D9F1C9272}" destId="{9F9176A4-4315-4F86-A380-D2E72C628A5B}" srcOrd="0" destOrd="0" presId="urn:microsoft.com/office/officeart/2005/8/layout/lProcess1"/>
    <dgm:cxn modelId="{DC8A9400-C646-4857-B9A6-A4C23B185BC4}" type="presOf" srcId="{2C31DB43-AEC9-4999-ABE1-F79D511F6DD6}" destId="{A3D99BEA-6746-43C6-BA2E-D907D9271CED}" srcOrd="0" destOrd="0" presId="urn:microsoft.com/office/officeart/2005/8/layout/lProcess1"/>
    <dgm:cxn modelId="{F4B9F26C-AAE3-4434-9B1D-D732F3144726}" type="presOf" srcId="{61FBF173-1DBF-469B-BAB1-94951CAFB74C}" destId="{FF566323-8799-4309-AAD6-62FC147E5CCC}" srcOrd="0" destOrd="0" presId="urn:microsoft.com/office/officeart/2005/8/layout/lProcess1"/>
    <dgm:cxn modelId="{5498B839-747C-48B8-94FA-CDA9A4483AF0}" srcId="{030F6F3C-BE4E-4894-B13A-2CDDAA6337CA}" destId="{490A9780-4F77-4525-A274-722C0F544756}" srcOrd="0" destOrd="0" parTransId="{50B71508-F8B6-4619-91D5-04CEF370AFCC}" sibTransId="{B1052646-B74A-4561-AA5E-EB98DC2A524B}"/>
    <dgm:cxn modelId="{F933F6C4-164C-4BE6-BAB8-D51E6B879FC6}" type="presOf" srcId="{3AB794B3-4D18-4E29-8DB2-166909F1F960}" destId="{7C1AF390-BAB9-49AE-91D9-B5021F10378A}" srcOrd="0" destOrd="0" presId="urn:microsoft.com/office/officeart/2005/8/layout/lProcess1"/>
    <dgm:cxn modelId="{5F174668-A29D-413F-91CB-2780D7A1D43E}" srcId="{C3016E26-E7AE-4530-B48B-B5C68BDE00DB}" destId="{3AB794B3-4D18-4E29-8DB2-166909F1F960}" srcOrd="0" destOrd="0" parTransId="{03917F56-FA78-4F3C-B6BF-D5CDCDD520F9}" sibTransId="{E2B3D7B3-C660-4691-9829-B7636D932683}"/>
    <dgm:cxn modelId="{48CF27A0-51CF-43F6-901E-62A129075021}" srcId="{61FBF173-1DBF-469B-BAB1-94951CAFB74C}" destId="{A5F44E6E-8FAB-40B0-8AF5-8761CC7DEFAC}" srcOrd="3" destOrd="0" parTransId="{CD445152-40BA-497E-A02F-5DDD17C414C6}" sibTransId="{0D3BFFFF-C363-4623-B1A2-A902C1F16AFC}"/>
    <dgm:cxn modelId="{CACB87DD-A28B-4280-97E3-91EAACDDC82D}" srcId="{A5F44E6E-8FAB-40B0-8AF5-8761CC7DEFAC}" destId="{08F4E267-F9F3-4479-9A3F-404671CEC45B}" srcOrd="0" destOrd="0" parTransId="{3CF44570-78AD-4453-8390-F50D9F1C9272}" sibTransId="{F3CD6707-70CC-42AE-B20D-8F8AD0CD2040}"/>
    <dgm:cxn modelId="{16432AE8-D72D-4E33-834A-CA7BD6F4B957}" type="presOf" srcId="{A62C9235-C299-4FCF-95D1-83540D4FD524}" destId="{7D7669DA-65C3-4778-9F09-35A346D0AC9F}" srcOrd="0" destOrd="0" presId="urn:microsoft.com/office/officeart/2005/8/layout/lProcess1"/>
    <dgm:cxn modelId="{D78E8A17-6B54-4253-A156-C12336098D46}" type="presOf" srcId="{C3016E26-E7AE-4530-B48B-B5C68BDE00DB}" destId="{D41F1FDA-54D1-4371-9F4B-D589F6F350F0}" srcOrd="0" destOrd="0" presId="urn:microsoft.com/office/officeart/2005/8/layout/lProcess1"/>
    <dgm:cxn modelId="{3E74E70B-0137-4A38-89FB-A7C09BEE013B}" srcId="{61FBF173-1DBF-469B-BAB1-94951CAFB74C}" destId="{2C31DB43-AEC9-4999-ABE1-F79D511F6DD6}" srcOrd="1" destOrd="0" parTransId="{EC5878D6-94A2-4714-BDAD-BA5071CB6343}" sibTransId="{A1EEDC12-5E3D-485E-99C1-21BF00283028}"/>
    <dgm:cxn modelId="{1D9ADDB6-4A90-4AE9-A068-BD55F9058C6C}" type="presOf" srcId="{08F4E267-F9F3-4479-9A3F-404671CEC45B}" destId="{7A808C19-1D05-476E-BAF2-B2D6136339F8}" srcOrd="0" destOrd="0" presId="urn:microsoft.com/office/officeart/2005/8/layout/lProcess1"/>
    <dgm:cxn modelId="{7C51E6BA-7C62-4436-AC3F-A796F2FF3ACF}" type="presOf" srcId="{A5F44E6E-8FAB-40B0-8AF5-8761CC7DEFAC}" destId="{F7DC4C2A-013B-474B-A2D9-4185CDCBF46A}" srcOrd="0" destOrd="0" presId="urn:microsoft.com/office/officeart/2005/8/layout/lProcess1"/>
    <dgm:cxn modelId="{F89F6DA7-F3B5-4757-BE86-89CDF28AFC1C}" type="presOf" srcId="{AE1EBA69-E641-44F6-BB4B-A62438AA7E68}" destId="{492C61A2-44D1-46E9-835E-9D8DCCB33B6F}" srcOrd="0" destOrd="0" presId="urn:microsoft.com/office/officeart/2005/8/layout/lProcess1"/>
    <dgm:cxn modelId="{4C39C9AF-DEE7-4068-B44D-CC10C25DDB07}" type="presOf" srcId="{5D9A4B0F-DBFC-4220-BE52-BBBF2EB7F56B}" destId="{59E59A3E-C6CA-48A2-8B86-A0E9A886705A}" srcOrd="0" destOrd="0" presId="urn:microsoft.com/office/officeart/2005/8/layout/lProcess1"/>
    <dgm:cxn modelId="{E9B0B93E-83D8-4951-8AAF-A7C512FE5489}" type="presOf" srcId="{03917F56-FA78-4F3C-B6BF-D5CDCDD520F9}" destId="{9F83AD91-C268-4D94-9E9F-F6F6F2BFDB14}" srcOrd="0" destOrd="0" presId="urn:microsoft.com/office/officeart/2005/8/layout/lProcess1"/>
    <dgm:cxn modelId="{31FAE212-7715-44A4-8FD4-03190293A525}" type="presOf" srcId="{030F6F3C-BE4E-4894-B13A-2CDDAA6337CA}" destId="{D5308890-1213-456B-B2A9-49F633EDB38A}" srcOrd="0" destOrd="0" presId="urn:microsoft.com/office/officeart/2005/8/layout/lProcess1"/>
    <dgm:cxn modelId="{80C6A043-EF4F-4F30-8FF1-D7174979158A}" srcId="{61FBF173-1DBF-469B-BAB1-94951CAFB74C}" destId="{C3016E26-E7AE-4530-B48B-B5C68BDE00DB}" srcOrd="2" destOrd="0" parTransId="{B9BF83CA-7771-46CE-8B7D-6A08CD198DCA}" sibTransId="{186B7F9C-4258-4ADA-B1A4-BDCA363479A2}"/>
    <dgm:cxn modelId="{263FEAA8-4BE2-4348-AEC6-B4DB32DB31E5}" srcId="{2C31DB43-AEC9-4999-ABE1-F79D511F6DD6}" destId="{AE1EBA69-E641-44F6-BB4B-A62438AA7E68}" srcOrd="0" destOrd="0" parTransId="{7F9D53BF-CB07-4707-A375-82DB412846B8}" sibTransId="{B8107FCB-7294-45A1-B63D-273ECE77877B}"/>
    <dgm:cxn modelId="{03093A3C-F469-4F53-84F8-22C3AE8D5403}" srcId="{61FBF173-1DBF-469B-BAB1-94951CAFB74C}" destId="{030F6F3C-BE4E-4894-B13A-2CDDAA6337CA}" srcOrd="4" destOrd="0" parTransId="{7146EFCC-DAE8-44EC-8498-C7FF1C6D00DE}" sibTransId="{73A5EEA8-9B16-4545-86C8-9D32E5FB820C}"/>
    <dgm:cxn modelId="{FE60F732-8976-4E5F-AE25-905D7910AC76}" srcId="{5D9A4B0F-DBFC-4220-BE52-BBBF2EB7F56B}" destId="{A62C9235-C299-4FCF-95D1-83540D4FD524}" srcOrd="0" destOrd="0" parTransId="{F692740D-9E92-4000-9BAD-08347DABEF49}" sibTransId="{314AF141-E5B7-4323-9997-A8333D7C4A31}"/>
    <dgm:cxn modelId="{A24DAC53-20D8-4789-BF4F-8A9E6D570132}" type="presOf" srcId="{7F9D53BF-CB07-4707-A375-82DB412846B8}" destId="{C1145112-0D49-4BB2-AA55-421564CF471B}" srcOrd="0" destOrd="0" presId="urn:microsoft.com/office/officeart/2005/8/layout/lProcess1"/>
    <dgm:cxn modelId="{7AC7289C-A562-41BA-9A26-4BEE91664873}" type="presParOf" srcId="{FF566323-8799-4309-AAD6-62FC147E5CCC}" destId="{4901BE48-E092-448A-A97B-DCACD127F830}" srcOrd="0" destOrd="0" presId="urn:microsoft.com/office/officeart/2005/8/layout/lProcess1"/>
    <dgm:cxn modelId="{51525B90-F931-4835-905E-2A1A7CE64A18}" type="presParOf" srcId="{4901BE48-E092-448A-A97B-DCACD127F830}" destId="{59E59A3E-C6CA-48A2-8B86-A0E9A886705A}" srcOrd="0" destOrd="0" presId="urn:microsoft.com/office/officeart/2005/8/layout/lProcess1"/>
    <dgm:cxn modelId="{95780DD7-F981-4691-A713-D25C75887B51}" type="presParOf" srcId="{4901BE48-E092-448A-A97B-DCACD127F830}" destId="{ACBF9FFE-EA71-439E-93A6-F66FAA96E00C}" srcOrd="1" destOrd="0" presId="urn:microsoft.com/office/officeart/2005/8/layout/lProcess1"/>
    <dgm:cxn modelId="{099EB59B-3326-43C0-B62D-5E67987AC07C}" type="presParOf" srcId="{4901BE48-E092-448A-A97B-DCACD127F830}" destId="{7D7669DA-65C3-4778-9F09-35A346D0AC9F}" srcOrd="2" destOrd="0" presId="urn:microsoft.com/office/officeart/2005/8/layout/lProcess1"/>
    <dgm:cxn modelId="{9FF3950E-6204-4080-8B50-A8E6144FEC83}" type="presParOf" srcId="{FF566323-8799-4309-AAD6-62FC147E5CCC}" destId="{6AFD98D8-4351-4BFC-B757-2E8DB517B11A}" srcOrd="1" destOrd="0" presId="urn:microsoft.com/office/officeart/2005/8/layout/lProcess1"/>
    <dgm:cxn modelId="{6F627D45-8B70-4C08-9801-EAA7E2758F84}" type="presParOf" srcId="{FF566323-8799-4309-AAD6-62FC147E5CCC}" destId="{D38AD2AC-64AB-4033-ACC5-9E369EA5A297}" srcOrd="2" destOrd="0" presId="urn:microsoft.com/office/officeart/2005/8/layout/lProcess1"/>
    <dgm:cxn modelId="{66E962B7-3DDC-4690-8C62-7533B1D04F5E}" type="presParOf" srcId="{D38AD2AC-64AB-4033-ACC5-9E369EA5A297}" destId="{A3D99BEA-6746-43C6-BA2E-D907D9271CED}" srcOrd="0" destOrd="0" presId="urn:microsoft.com/office/officeart/2005/8/layout/lProcess1"/>
    <dgm:cxn modelId="{3DB00110-4E1D-40ED-B0A7-A1E789E16304}" type="presParOf" srcId="{D38AD2AC-64AB-4033-ACC5-9E369EA5A297}" destId="{C1145112-0D49-4BB2-AA55-421564CF471B}" srcOrd="1" destOrd="0" presId="urn:microsoft.com/office/officeart/2005/8/layout/lProcess1"/>
    <dgm:cxn modelId="{17289012-EC3A-4546-AE60-BC38727FAC67}" type="presParOf" srcId="{D38AD2AC-64AB-4033-ACC5-9E369EA5A297}" destId="{492C61A2-44D1-46E9-835E-9D8DCCB33B6F}" srcOrd="2" destOrd="0" presId="urn:microsoft.com/office/officeart/2005/8/layout/lProcess1"/>
    <dgm:cxn modelId="{88AF2333-219C-446C-926E-B0CFA2B027E6}" type="presParOf" srcId="{FF566323-8799-4309-AAD6-62FC147E5CCC}" destId="{956C2FEC-4E09-4BD4-B60F-93E3DB19F3BE}" srcOrd="3" destOrd="0" presId="urn:microsoft.com/office/officeart/2005/8/layout/lProcess1"/>
    <dgm:cxn modelId="{1AE1D2D4-F320-47C5-AB96-99749CC5875C}" type="presParOf" srcId="{FF566323-8799-4309-AAD6-62FC147E5CCC}" destId="{79B2E5BF-9F9F-46BC-B050-7DFC8554B962}" srcOrd="4" destOrd="0" presId="urn:microsoft.com/office/officeart/2005/8/layout/lProcess1"/>
    <dgm:cxn modelId="{D76EA2FA-2123-4CF3-8D3F-620A44C186A9}" type="presParOf" srcId="{79B2E5BF-9F9F-46BC-B050-7DFC8554B962}" destId="{D41F1FDA-54D1-4371-9F4B-D589F6F350F0}" srcOrd="0" destOrd="0" presId="urn:microsoft.com/office/officeart/2005/8/layout/lProcess1"/>
    <dgm:cxn modelId="{85DB347D-79D3-4145-AC47-FA9B89F2B658}" type="presParOf" srcId="{79B2E5BF-9F9F-46BC-B050-7DFC8554B962}" destId="{9F83AD91-C268-4D94-9E9F-F6F6F2BFDB14}" srcOrd="1" destOrd="0" presId="urn:microsoft.com/office/officeart/2005/8/layout/lProcess1"/>
    <dgm:cxn modelId="{14859DF5-7DEB-4F8F-9346-E3B0170FD2CC}" type="presParOf" srcId="{79B2E5BF-9F9F-46BC-B050-7DFC8554B962}" destId="{7C1AF390-BAB9-49AE-91D9-B5021F10378A}" srcOrd="2" destOrd="0" presId="urn:microsoft.com/office/officeart/2005/8/layout/lProcess1"/>
    <dgm:cxn modelId="{C6B15CC6-9B08-454D-AAD9-10F7F433CA7C}" type="presParOf" srcId="{FF566323-8799-4309-AAD6-62FC147E5CCC}" destId="{68616C9E-69C2-4E8F-963E-560DD5793957}" srcOrd="5" destOrd="0" presId="urn:microsoft.com/office/officeart/2005/8/layout/lProcess1"/>
    <dgm:cxn modelId="{114997FE-8079-4605-971B-A538E00551FF}" type="presParOf" srcId="{FF566323-8799-4309-AAD6-62FC147E5CCC}" destId="{54EE6E94-52BE-4606-B6AB-92911F104943}" srcOrd="6" destOrd="0" presId="urn:microsoft.com/office/officeart/2005/8/layout/lProcess1"/>
    <dgm:cxn modelId="{F918B807-0C61-4537-822D-FFAF58F9DCEF}" type="presParOf" srcId="{54EE6E94-52BE-4606-B6AB-92911F104943}" destId="{F7DC4C2A-013B-474B-A2D9-4185CDCBF46A}" srcOrd="0" destOrd="0" presId="urn:microsoft.com/office/officeart/2005/8/layout/lProcess1"/>
    <dgm:cxn modelId="{CEBF2E34-2C81-44B9-97AE-BB8F9BCF492C}" type="presParOf" srcId="{54EE6E94-52BE-4606-B6AB-92911F104943}" destId="{9F9176A4-4315-4F86-A380-D2E72C628A5B}" srcOrd="1" destOrd="0" presId="urn:microsoft.com/office/officeart/2005/8/layout/lProcess1"/>
    <dgm:cxn modelId="{9D2400AE-3108-4DA0-9CC7-920B304103B7}" type="presParOf" srcId="{54EE6E94-52BE-4606-B6AB-92911F104943}" destId="{7A808C19-1D05-476E-BAF2-B2D6136339F8}" srcOrd="2" destOrd="0" presId="urn:microsoft.com/office/officeart/2005/8/layout/lProcess1"/>
    <dgm:cxn modelId="{8696C91A-884E-4A16-9ABA-CBD21D8293D5}" type="presParOf" srcId="{FF566323-8799-4309-AAD6-62FC147E5CCC}" destId="{606BB69D-BAA4-4BE0-8FCF-44CC6813BE0F}" srcOrd="7" destOrd="0" presId="urn:microsoft.com/office/officeart/2005/8/layout/lProcess1"/>
    <dgm:cxn modelId="{6F44C25F-D794-4A3A-878C-582FA8FB2C6F}" type="presParOf" srcId="{FF566323-8799-4309-AAD6-62FC147E5CCC}" destId="{0464D16B-3270-4E8E-B056-1BC00701FF0B}" srcOrd="8" destOrd="0" presId="urn:microsoft.com/office/officeart/2005/8/layout/lProcess1"/>
    <dgm:cxn modelId="{AF00FE59-BB27-4FB1-B0CB-07103A13E107}" type="presParOf" srcId="{0464D16B-3270-4E8E-B056-1BC00701FF0B}" destId="{D5308890-1213-456B-B2A9-49F633EDB38A}" srcOrd="0" destOrd="0" presId="urn:microsoft.com/office/officeart/2005/8/layout/lProcess1"/>
    <dgm:cxn modelId="{6D3CE44A-A8B2-4EDC-892F-45B15AB4B22C}" type="presParOf" srcId="{0464D16B-3270-4E8E-B056-1BC00701FF0B}" destId="{E0E41193-4271-47DA-A945-BD43B025B4D6}" srcOrd="1" destOrd="0" presId="urn:microsoft.com/office/officeart/2005/8/layout/lProcess1"/>
    <dgm:cxn modelId="{EFF307E5-0EA6-4D94-85FE-1C545B746544}" type="presParOf" srcId="{0464D16B-3270-4E8E-B056-1BC00701FF0B}" destId="{E06A11F2-180B-477A-ABE9-A66770B0E900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02CED3-E499-47D6-9039-106B65238AB2}" type="doc">
      <dgm:prSet loTypeId="urn:microsoft.com/office/officeart/2005/8/layout/matrix3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74C2D874-31DE-41A8-B7F9-26D0B89466E1}">
      <dgm:prSet custT="1"/>
      <dgm:spPr/>
      <dgm:t>
        <a:bodyPr lIns="72000" tIns="72000" rIns="72000" bIns="72000"/>
        <a:lstStyle/>
        <a:p>
          <a:pPr rtl="0"/>
          <a:r>
            <a:rPr lang="sk-SK" sz="1400" b="0" dirty="0"/>
            <a:t>Pre doručovanie </a:t>
          </a:r>
          <a:r>
            <a:rPr lang="sk-SK" sz="1400" b="1" dirty="0"/>
            <a:t>mimo krajín EÚ </a:t>
          </a:r>
          <a:r>
            <a:rPr lang="sk-SK" sz="1400" b="0" dirty="0"/>
            <a:t>potrebujete tzv. EORI číslo – registrované na vašu firmu</a:t>
          </a:r>
          <a:endParaRPr lang="de-DE" sz="1400" b="0" dirty="0"/>
        </a:p>
      </dgm:t>
    </dgm:pt>
    <dgm:pt modelId="{A57ADE81-54A8-409C-AEFC-253273C32CD3}" type="parTrans" cxnId="{F75A772A-E9DB-4108-9595-8F73594BBE64}">
      <dgm:prSet/>
      <dgm:spPr/>
      <dgm:t>
        <a:bodyPr/>
        <a:lstStyle/>
        <a:p>
          <a:endParaRPr lang="de-DE"/>
        </a:p>
      </dgm:t>
    </dgm:pt>
    <dgm:pt modelId="{0F291CC0-3B3B-4018-B8E6-91FE789E7EF7}" type="sibTrans" cxnId="{F75A772A-E9DB-4108-9595-8F73594BBE64}">
      <dgm:prSet/>
      <dgm:spPr/>
      <dgm:t>
        <a:bodyPr/>
        <a:lstStyle/>
        <a:p>
          <a:endParaRPr lang="de-DE"/>
        </a:p>
      </dgm:t>
    </dgm:pt>
    <dgm:pt modelId="{E48BADD9-0952-4636-AB35-8D4DFEFF26C8}">
      <dgm:prSet custT="1"/>
      <dgm:spPr/>
      <dgm:t>
        <a:bodyPr lIns="72000" tIns="72000" rIns="72000" bIns="72000"/>
        <a:lstStyle/>
        <a:p>
          <a:pPr rtl="0"/>
          <a:r>
            <a:rPr lang="sk-SK" sz="1400" b="0" dirty="0"/>
            <a:t>Toto identifikačné číslo je potrebné počas </a:t>
          </a:r>
          <a:r>
            <a:rPr lang="sk-SK" sz="1400" b="1" dirty="0"/>
            <a:t>colného konania</a:t>
          </a:r>
          <a:r>
            <a:rPr lang="sk-SK" sz="1400" b="0" dirty="0"/>
            <a:t>. </a:t>
          </a:r>
          <a:endParaRPr lang="de-DE" sz="1400" b="0" dirty="0"/>
        </a:p>
      </dgm:t>
    </dgm:pt>
    <dgm:pt modelId="{DC744C52-2002-4167-AA79-1E232076230D}" type="parTrans" cxnId="{F5443590-427B-4584-9084-9E5BF1F99872}">
      <dgm:prSet/>
      <dgm:spPr/>
      <dgm:t>
        <a:bodyPr/>
        <a:lstStyle/>
        <a:p>
          <a:endParaRPr lang="de-DE"/>
        </a:p>
      </dgm:t>
    </dgm:pt>
    <dgm:pt modelId="{514B6D1E-BEF8-4189-8BAA-43F8563880CC}" type="sibTrans" cxnId="{F5443590-427B-4584-9084-9E5BF1F99872}">
      <dgm:prSet/>
      <dgm:spPr/>
      <dgm:t>
        <a:bodyPr/>
        <a:lstStyle/>
        <a:p>
          <a:endParaRPr lang="de-DE"/>
        </a:p>
      </dgm:t>
    </dgm:pt>
    <dgm:pt modelId="{47267814-E57F-4F7E-BD61-737224663D39}">
      <dgm:prSet custT="1"/>
      <dgm:spPr/>
      <dgm:t>
        <a:bodyPr lIns="72000" tIns="72000" rIns="72000" bIns="72000"/>
        <a:lstStyle/>
        <a:p>
          <a:pPr rtl="0"/>
          <a:r>
            <a:rPr lang="sk-SK" sz="1400" b="0" dirty="0">
              <a:solidFill>
                <a:schemeClr val="tx1"/>
              </a:solidFill>
            </a:rPr>
            <a:t>Číslo EORI si môžete </a:t>
          </a:r>
          <a:r>
            <a:rPr lang="sk-SK" sz="1400" b="1" dirty="0">
              <a:solidFill>
                <a:schemeClr val="tx1"/>
              </a:solidFill>
            </a:rPr>
            <a:t>vyžiadať</a:t>
          </a:r>
          <a:r>
            <a:rPr lang="sk-SK" sz="1400" b="0" dirty="0">
              <a:solidFill>
                <a:schemeClr val="tx1"/>
              </a:solidFill>
            </a:rPr>
            <a:t> na </a:t>
          </a:r>
          <a:r>
            <a:rPr lang="sk-SK" sz="1400" b="1" dirty="0">
              <a:solidFill>
                <a:schemeClr val="tx1"/>
              </a:solidFill>
            </a:rPr>
            <a:t>colnom úrade</a:t>
          </a:r>
          <a:r>
            <a:rPr lang="sk-SK" sz="1400" b="0" dirty="0">
              <a:solidFill>
                <a:schemeClr val="tx1"/>
              </a:solidFill>
            </a:rPr>
            <a:t> vo vašej krajine.</a:t>
          </a:r>
          <a:endParaRPr lang="de-DE" sz="1400" b="0" dirty="0">
            <a:solidFill>
              <a:schemeClr val="tx1"/>
            </a:solidFill>
          </a:endParaRPr>
        </a:p>
      </dgm:t>
    </dgm:pt>
    <dgm:pt modelId="{D245882C-344B-419A-B79E-ACEAC754074F}" type="parTrans" cxnId="{13A3AA82-CEDF-4E58-B68D-506ADB77B7B1}">
      <dgm:prSet/>
      <dgm:spPr/>
      <dgm:t>
        <a:bodyPr/>
        <a:lstStyle/>
        <a:p>
          <a:endParaRPr lang="de-DE"/>
        </a:p>
      </dgm:t>
    </dgm:pt>
    <dgm:pt modelId="{28E37F07-44FE-4866-AD45-05C268053A85}" type="sibTrans" cxnId="{13A3AA82-CEDF-4E58-B68D-506ADB77B7B1}">
      <dgm:prSet/>
      <dgm:spPr/>
      <dgm:t>
        <a:bodyPr/>
        <a:lstStyle/>
        <a:p>
          <a:endParaRPr lang="de-DE"/>
        </a:p>
      </dgm:t>
    </dgm:pt>
    <dgm:pt modelId="{A81B7D45-551C-41B3-A38D-63E6C9310B0C}">
      <dgm:prSet custT="1"/>
      <dgm:spPr/>
      <dgm:t>
        <a:bodyPr lIns="72000" tIns="72000" rIns="72000" bIns="72000"/>
        <a:lstStyle/>
        <a:p>
          <a:pPr rtl="0"/>
          <a:r>
            <a:rPr lang="sk-SK" sz="1400" b="0" dirty="0">
              <a:solidFill>
                <a:schemeClr val="tx1"/>
              </a:solidFill>
            </a:rPr>
            <a:t>Doručovanie do UK si vyžaduje EORI čísla tak pre obchodných </a:t>
          </a:r>
          <a:r>
            <a:rPr lang="sk-SK" sz="1400" b="1" dirty="0">
              <a:solidFill>
                <a:schemeClr val="tx1"/>
              </a:solidFill>
            </a:rPr>
            <a:t>vývozcov</a:t>
          </a:r>
          <a:r>
            <a:rPr lang="sk-SK" sz="1400" b="0" dirty="0">
              <a:solidFill>
                <a:schemeClr val="tx1"/>
              </a:solidFill>
            </a:rPr>
            <a:t>, ako aj pre obchodných </a:t>
          </a:r>
          <a:r>
            <a:rPr lang="sk-SK" sz="1400" b="1" dirty="0">
              <a:solidFill>
                <a:schemeClr val="tx1"/>
              </a:solidFill>
            </a:rPr>
            <a:t>dovozcov</a:t>
          </a:r>
          <a:r>
            <a:rPr lang="sk-SK" sz="1400" b="0" dirty="0">
              <a:solidFill>
                <a:schemeClr val="tx1"/>
              </a:solidFill>
            </a:rPr>
            <a:t> v rámci UK.</a:t>
          </a:r>
          <a:endParaRPr lang="de-DE" sz="1400" b="0" dirty="0">
            <a:solidFill>
              <a:schemeClr val="tx1"/>
            </a:solidFill>
          </a:endParaRPr>
        </a:p>
      </dgm:t>
    </dgm:pt>
    <dgm:pt modelId="{7F424C1E-AD3C-4A45-99EC-0013FAB571D4}" type="parTrans" cxnId="{47681D53-56EB-43EE-B6AD-265CF3DD828B}">
      <dgm:prSet/>
      <dgm:spPr/>
      <dgm:t>
        <a:bodyPr/>
        <a:lstStyle/>
        <a:p>
          <a:endParaRPr lang="de-DE"/>
        </a:p>
      </dgm:t>
    </dgm:pt>
    <dgm:pt modelId="{181E983F-3AB5-4183-972E-6598D5A94A81}" type="sibTrans" cxnId="{47681D53-56EB-43EE-B6AD-265CF3DD828B}">
      <dgm:prSet/>
      <dgm:spPr/>
      <dgm:t>
        <a:bodyPr/>
        <a:lstStyle/>
        <a:p>
          <a:endParaRPr lang="de-DE"/>
        </a:p>
      </dgm:t>
    </dgm:pt>
    <dgm:pt modelId="{0AABCA88-DB70-4094-A785-8A725377A7F4}" type="pres">
      <dgm:prSet presAssocID="{F302CED3-E499-47D6-9039-106B65238AB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207A7835-A3C7-4F36-8070-FA7CBFE56EB6}" type="pres">
      <dgm:prSet presAssocID="{F302CED3-E499-47D6-9039-106B65238AB2}" presName="diamond" presStyleLbl="bgShp" presStyleIdx="0" presStyleCnt="1"/>
      <dgm:spPr/>
    </dgm:pt>
    <dgm:pt modelId="{37D8DB41-172F-4EF4-94E0-3FBCAF31F742}" type="pres">
      <dgm:prSet presAssocID="{F302CED3-E499-47D6-9039-106B65238AB2}" presName="quad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k-SK"/>
        </a:p>
      </dgm:t>
    </dgm:pt>
    <dgm:pt modelId="{9A8CB146-F703-4D32-B3E4-9C60FAD35695}" type="pres">
      <dgm:prSet presAssocID="{F302CED3-E499-47D6-9039-106B65238AB2}" presName="quad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k-SK"/>
        </a:p>
      </dgm:t>
    </dgm:pt>
    <dgm:pt modelId="{D125A152-D9E1-4FEE-8B07-1BA79F540B6B}" type="pres">
      <dgm:prSet presAssocID="{F302CED3-E499-47D6-9039-106B65238AB2}" presName="quad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k-SK"/>
        </a:p>
      </dgm:t>
    </dgm:pt>
    <dgm:pt modelId="{64CE708C-F97A-47E8-9814-B9AD5C686C94}" type="pres">
      <dgm:prSet presAssocID="{F302CED3-E499-47D6-9039-106B65238AB2}" presName="quad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k-SK"/>
        </a:p>
      </dgm:t>
    </dgm:pt>
  </dgm:ptLst>
  <dgm:cxnLst>
    <dgm:cxn modelId="{2D5DA956-4DAE-453B-983D-CD7F824C2727}" type="presOf" srcId="{74C2D874-31DE-41A8-B7F9-26D0B89466E1}" destId="{37D8DB41-172F-4EF4-94E0-3FBCAF31F742}" srcOrd="0" destOrd="0" presId="urn:microsoft.com/office/officeart/2005/8/layout/matrix3"/>
    <dgm:cxn modelId="{F5443590-427B-4584-9084-9E5BF1F99872}" srcId="{F302CED3-E499-47D6-9039-106B65238AB2}" destId="{E48BADD9-0952-4636-AB35-8D4DFEFF26C8}" srcOrd="1" destOrd="0" parTransId="{DC744C52-2002-4167-AA79-1E232076230D}" sibTransId="{514B6D1E-BEF8-4189-8BAA-43F8563880CC}"/>
    <dgm:cxn modelId="{47681D53-56EB-43EE-B6AD-265CF3DD828B}" srcId="{F302CED3-E499-47D6-9039-106B65238AB2}" destId="{A81B7D45-551C-41B3-A38D-63E6C9310B0C}" srcOrd="3" destOrd="0" parTransId="{7F424C1E-AD3C-4A45-99EC-0013FAB571D4}" sibTransId="{181E983F-3AB5-4183-972E-6598D5A94A81}"/>
    <dgm:cxn modelId="{7A3AD3FE-18AF-49D4-8586-2CF401D7A428}" type="presOf" srcId="{A81B7D45-551C-41B3-A38D-63E6C9310B0C}" destId="{64CE708C-F97A-47E8-9814-B9AD5C686C94}" srcOrd="0" destOrd="0" presId="urn:microsoft.com/office/officeart/2005/8/layout/matrix3"/>
    <dgm:cxn modelId="{04E6E5D1-D114-468F-8ECB-45B78B7E5948}" type="presOf" srcId="{47267814-E57F-4F7E-BD61-737224663D39}" destId="{D125A152-D9E1-4FEE-8B07-1BA79F540B6B}" srcOrd="0" destOrd="0" presId="urn:microsoft.com/office/officeart/2005/8/layout/matrix3"/>
    <dgm:cxn modelId="{1F2DFEF3-954E-4BC7-91E6-C63411B7A4A1}" type="presOf" srcId="{E48BADD9-0952-4636-AB35-8D4DFEFF26C8}" destId="{9A8CB146-F703-4D32-B3E4-9C60FAD35695}" srcOrd="0" destOrd="0" presId="urn:microsoft.com/office/officeart/2005/8/layout/matrix3"/>
    <dgm:cxn modelId="{13A3AA82-CEDF-4E58-B68D-506ADB77B7B1}" srcId="{F302CED3-E499-47D6-9039-106B65238AB2}" destId="{47267814-E57F-4F7E-BD61-737224663D39}" srcOrd="2" destOrd="0" parTransId="{D245882C-344B-419A-B79E-ACEAC754074F}" sibTransId="{28E37F07-44FE-4866-AD45-05C268053A85}"/>
    <dgm:cxn modelId="{F75A772A-E9DB-4108-9595-8F73594BBE64}" srcId="{F302CED3-E499-47D6-9039-106B65238AB2}" destId="{74C2D874-31DE-41A8-B7F9-26D0B89466E1}" srcOrd="0" destOrd="0" parTransId="{A57ADE81-54A8-409C-AEFC-253273C32CD3}" sibTransId="{0F291CC0-3B3B-4018-B8E6-91FE789E7EF7}"/>
    <dgm:cxn modelId="{A5988678-CE11-462F-B0FE-051D3DFEE9AF}" type="presOf" srcId="{F302CED3-E499-47D6-9039-106B65238AB2}" destId="{0AABCA88-DB70-4094-A785-8A725377A7F4}" srcOrd="0" destOrd="0" presId="urn:microsoft.com/office/officeart/2005/8/layout/matrix3"/>
    <dgm:cxn modelId="{8FA148D6-4B3A-4525-A83A-1B629E1DD983}" type="presParOf" srcId="{0AABCA88-DB70-4094-A785-8A725377A7F4}" destId="{207A7835-A3C7-4F36-8070-FA7CBFE56EB6}" srcOrd="0" destOrd="0" presId="urn:microsoft.com/office/officeart/2005/8/layout/matrix3"/>
    <dgm:cxn modelId="{10450C8B-0E2F-4993-85BB-AD3C04797076}" type="presParOf" srcId="{0AABCA88-DB70-4094-A785-8A725377A7F4}" destId="{37D8DB41-172F-4EF4-94E0-3FBCAF31F742}" srcOrd="1" destOrd="0" presId="urn:microsoft.com/office/officeart/2005/8/layout/matrix3"/>
    <dgm:cxn modelId="{DC1C9992-DA30-4662-9B5C-29EBB324A2D0}" type="presParOf" srcId="{0AABCA88-DB70-4094-A785-8A725377A7F4}" destId="{9A8CB146-F703-4D32-B3E4-9C60FAD35695}" srcOrd="2" destOrd="0" presId="urn:microsoft.com/office/officeart/2005/8/layout/matrix3"/>
    <dgm:cxn modelId="{D1B18E1C-4CDC-4C07-96A8-2A9D58B52975}" type="presParOf" srcId="{0AABCA88-DB70-4094-A785-8A725377A7F4}" destId="{D125A152-D9E1-4FEE-8B07-1BA79F540B6B}" srcOrd="3" destOrd="0" presId="urn:microsoft.com/office/officeart/2005/8/layout/matrix3"/>
    <dgm:cxn modelId="{04A3F910-19D4-41AA-93DD-1E34282248F9}" type="presParOf" srcId="{0AABCA88-DB70-4094-A785-8A725377A7F4}" destId="{64CE708C-F97A-47E8-9814-B9AD5C686C9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59A3E-C6CA-48A2-8B86-A0E9A886705A}">
      <dsp:nvSpPr>
        <dsp:cNvPr id="0" name=""/>
        <dsp:cNvSpPr/>
      </dsp:nvSpPr>
      <dsp:spPr>
        <a:xfrm>
          <a:off x="30" y="1593574"/>
          <a:ext cx="1570973" cy="654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noProof="0" dirty="0"/>
            <a:t>EORI-</a:t>
          </a:r>
          <a:r>
            <a:rPr lang="sk-SK" sz="1600" b="1" kern="1200" noProof="0" dirty="0"/>
            <a:t>číslo</a:t>
          </a:r>
          <a:endParaRPr lang="de-DE" sz="1600" b="1" kern="1200" noProof="0" dirty="0"/>
        </a:p>
      </dsp:txBody>
      <dsp:txXfrm>
        <a:off x="30" y="1593574"/>
        <a:ext cx="1570973" cy="654337"/>
      </dsp:txXfrm>
    </dsp:sp>
    <dsp:sp modelId="{ACBF9FFE-EA71-439E-93A6-F66FAA96E00C}">
      <dsp:nvSpPr>
        <dsp:cNvPr id="0" name=""/>
        <dsp:cNvSpPr/>
      </dsp:nvSpPr>
      <dsp:spPr>
        <a:xfrm rot="5400000">
          <a:off x="760766" y="2272662"/>
          <a:ext cx="49502" cy="4950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669DA-65C3-4778-9F09-35A346D0AC9F}">
      <dsp:nvSpPr>
        <dsp:cNvPr id="0" name=""/>
        <dsp:cNvSpPr/>
      </dsp:nvSpPr>
      <dsp:spPr>
        <a:xfrm>
          <a:off x="29867" y="2346915"/>
          <a:ext cx="1511299" cy="9741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marL="87313" lvl="0" indent="-87313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noProof="0" dirty="0"/>
            <a:t>Uistite sa, že máte platné</a:t>
          </a:r>
          <a:r>
            <a:rPr lang="en-US" sz="1200" kern="1200" noProof="0" dirty="0"/>
            <a:t> EORI </a:t>
          </a:r>
          <a:r>
            <a:rPr lang="sk-SK" sz="1200" kern="1200" noProof="0" dirty="0"/>
            <a:t>číslo</a:t>
          </a:r>
          <a:endParaRPr lang="de-DE" sz="1200" kern="1200" noProof="0" dirty="0"/>
        </a:p>
      </dsp:txBody>
      <dsp:txXfrm>
        <a:off x="29867" y="2346915"/>
        <a:ext cx="1511299" cy="974165"/>
      </dsp:txXfrm>
    </dsp:sp>
    <dsp:sp modelId="{A3D99BEA-6746-43C6-BA2E-D907D9271CED}">
      <dsp:nvSpPr>
        <dsp:cNvPr id="0" name=""/>
        <dsp:cNvSpPr/>
      </dsp:nvSpPr>
      <dsp:spPr>
        <a:xfrm>
          <a:off x="1729410" y="1593574"/>
          <a:ext cx="1570973" cy="654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noProof="0" dirty="0"/>
            <a:t>Klasifikácia tovarov</a:t>
          </a:r>
          <a:endParaRPr lang="de-DE" sz="1600" b="1" kern="1200" noProof="0" dirty="0"/>
        </a:p>
      </dsp:txBody>
      <dsp:txXfrm>
        <a:off x="1729410" y="1593574"/>
        <a:ext cx="1570973" cy="654337"/>
      </dsp:txXfrm>
    </dsp:sp>
    <dsp:sp modelId="{C1145112-0D49-4BB2-AA55-421564CF471B}">
      <dsp:nvSpPr>
        <dsp:cNvPr id="0" name=""/>
        <dsp:cNvSpPr/>
      </dsp:nvSpPr>
      <dsp:spPr>
        <a:xfrm rot="5400000">
          <a:off x="2490146" y="2272662"/>
          <a:ext cx="49502" cy="4950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C61A2-44D1-46E9-835E-9D8DCCB33B6F}">
      <dsp:nvSpPr>
        <dsp:cNvPr id="0" name=""/>
        <dsp:cNvSpPr/>
      </dsp:nvSpPr>
      <dsp:spPr>
        <a:xfrm>
          <a:off x="1759247" y="2346915"/>
          <a:ext cx="1511299" cy="9741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marL="87313" lvl="0" indent="-87313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noProof="0" dirty="0"/>
            <a:t>Kategorizujte svoje tovary</a:t>
          </a:r>
          <a:endParaRPr lang="de-DE" sz="1200" kern="1200" noProof="0" dirty="0"/>
        </a:p>
      </dsp:txBody>
      <dsp:txXfrm>
        <a:off x="1759247" y="2346915"/>
        <a:ext cx="1511299" cy="974165"/>
      </dsp:txXfrm>
    </dsp:sp>
    <dsp:sp modelId="{D41F1FDA-54D1-4371-9F4B-D589F6F350F0}">
      <dsp:nvSpPr>
        <dsp:cNvPr id="0" name=""/>
        <dsp:cNvSpPr/>
      </dsp:nvSpPr>
      <dsp:spPr>
        <a:xfrm>
          <a:off x="3458790" y="1593574"/>
          <a:ext cx="1570973" cy="654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noProof="0" dirty="0" err="1"/>
            <a:t>Incoterms</a:t>
          </a:r>
          <a:endParaRPr lang="de-DE" sz="1600" b="1" kern="1200" noProof="0" dirty="0"/>
        </a:p>
      </dsp:txBody>
      <dsp:txXfrm>
        <a:off x="3458790" y="1593574"/>
        <a:ext cx="1570973" cy="654337"/>
      </dsp:txXfrm>
    </dsp:sp>
    <dsp:sp modelId="{9F83AD91-C268-4D94-9E9F-F6F6F2BFDB14}">
      <dsp:nvSpPr>
        <dsp:cNvPr id="0" name=""/>
        <dsp:cNvSpPr/>
      </dsp:nvSpPr>
      <dsp:spPr>
        <a:xfrm rot="5400000">
          <a:off x="4219525" y="2272662"/>
          <a:ext cx="49502" cy="4950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AF390-BAB9-49AE-91D9-B5021F10378A}">
      <dsp:nvSpPr>
        <dsp:cNvPr id="0" name=""/>
        <dsp:cNvSpPr/>
      </dsp:nvSpPr>
      <dsp:spPr>
        <a:xfrm>
          <a:off x="3488627" y="2346915"/>
          <a:ext cx="1511299" cy="9741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marL="5715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noProof="0" dirty="0"/>
            <a:t>Dohodnite si dodacie podmienky </a:t>
          </a:r>
          <a:r>
            <a:rPr lang="sk-SK" sz="1200" kern="1200" noProof="0" dirty="0" err="1"/>
            <a:t>Incoterms</a:t>
          </a:r>
          <a:r>
            <a:rPr lang="sk-SK" sz="1200" kern="1200" noProof="0" dirty="0"/>
            <a:t> so svojimi dovozcami</a:t>
          </a:r>
          <a:endParaRPr lang="de-DE" sz="1200" kern="1200" noProof="0" dirty="0"/>
        </a:p>
      </dsp:txBody>
      <dsp:txXfrm>
        <a:off x="3488627" y="2346915"/>
        <a:ext cx="1511299" cy="974165"/>
      </dsp:txXfrm>
    </dsp:sp>
    <dsp:sp modelId="{F7DC4C2A-013B-474B-A2D9-4185CDCBF46A}">
      <dsp:nvSpPr>
        <dsp:cNvPr id="0" name=""/>
        <dsp:cNvSpPr/>
      </dsp:nvSpPr>
      <dsp:spPr>
        <a:xfrm>
          <a:off x="5188170" y="1593574"/>
          <a:ext cx="1570973" cy="654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noProof="0" dirty="0"/>
            <a:t>Vyžadované dokumenty</a:t>
          </a:r>
          <a:endParaRPr lang="de-DE" sz="1600" b="1" kern="1200" noProof="0" dirty="0"/>
        </a:p>
      </dsp:txBody>
      <dsp:txXfrm>
        <a:off x="5188170" y="1593574"/>
        <a:ext cx="1570973" cy="654337"/>
      </dsp:txXfrm>
    </dsp:sp>
    <dsp:sp modelId="{9F9176A4-4315-4F86-A380-D2E72C628A5B}">
      <dsp:nvSpPr>
        <dsp:cNvPr id="0" name=""/>
        <dsp:cNvSpPr/>
      </dsp:nvSpPr>
      <dsp:spPr>
        <a:xfrm rot="5400000">
          <a:off x="5948905" y="2272662"/>
          <a:ext cx="49502" cy="4950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08C19-1D05-476E-BAF2-B2D6136339F8}">
      <dsp:nvSpPr>
        <dsp:cNvPr id="0" name=""/>
        <dsp:cNvSpPr/>
      </dsp:nvSpPr>
      <dsp:spPr>
        <a:xfrm>
          <a:off x="5218007" y="2346915"/>
          <a:ext cx="1511299" cy="9741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marL="87313" lvl="0" indent="-87313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noProof="0" dirty="0"/>
            <a:t>Pripravte si  potrebné colné dokumenty</a:t>
          </a:r>
          <a:endParaRPr lang="de-DE" sz="1200" kern="1200" noProof="0" dirty="0"/>
        </a:p>
      </dsp:txBody>
      <dsp:txXfrm>
        <a:off x="5218007" y="2346915"/>
        <a:ext cx="1511299" cy="974165"/>
      </dsp:txXfrm>
    </dsp:sp>
    <dsp:sp modelId="{D5308890-1213-456B-B2A9-49F633EDB38A}">
      <dsp:nvSpPr>
        <dsp:cNvPr id="0" name=""/>
        <dsp:cNvSpPr/>
      </dsp:nvSpPr>
      <dsp:spPr>
        <a:xfrm>
          <a:off x="6917550" y="1593574"/>
          <a:ext cx="1570973" cy="654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noProof="0" dirty="0"/>
            <a:t>Dodací systém</a:t>
          </a:r>
          <a:endParaRPr lang="de-DE" sz="1600" b="1" kern="1200" noProof="0" dirty="0"/>
        </a:p>
      </dsp:txBody>
      <dsp:txXfrm>
        <a:off x="6917550" y="1593574"/>
        <a:ext cx="1570973" cy="654337"/>
      </dsp:txXfrm>
    </dsp:sp>
    <dsp:sp modelId="{E0E41193-4271-47DA-A945-BD43B025B4D6}">
      <dsp:nvSpPr>
        <dsp:cNvPr id="0" name=""/>
        <dsp:cNvSpPr/>
      </dsp:nvSpPr>
      <dsp:spPr>
        <a:xfrm rot="5400000">
          <a:off x="7678285" y="2272662"/>
          <a:ext cx="49502" cy="4950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A11F2-180B-477A-ABE9-A66770B0E900}">
      <dsp:nvSpPr>
        <dsp:cNvPr id="0" name=""/>
        <dsp:cNvSpPr/>
      </dsp:nvSpPr>
      <dsp:spPr>
        <a:xfrm>
          <a:off x="6947387" y="2346915"/>
          <a:ext cx="1511299" cy="9741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marL="87313" lvl="0" indent="-87313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noProof="0" dirty="0"/>
            <a:t>Uistite sa, že vaše doručovacie systémy sú nastavené</a:t>
          </a:r>
          <a:endParaRPr lang="de-DE" sz="1200" kern="1200" noProof="0" dirty="0"/>
        </a:p>
      </dsp:txBody>
      <dsp:txXfrm>
        <a:off x="6947387" y="2346915"/>
        <a:ext cx="1511299" cy="974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A7835-A3C7-4F36-8070-FA7CBFE56EB6}">
      <dsp:nvSpPr>
        <dsp:cNvPr id="0" name=""/>
        <dsp:cNvSpPr/>
      </dsp:nvSpPr>
      <dsp:spPr>
        <a:xfrm>
          <a:off x="1817221" y="0"/>
          <a:ext cx="4861857" cy="486185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8DB41-172F-4EF4-94E0-3FBCAF31F742}">
      <dsp:nvSpPr>
        <dsp:cNvPr id="0" name=""/>
        <dsp:cNvSpPr/>
      </dsp:nvSpPr>
      <dsp:spPr>
        <a:xfrm>
          <a:off x="2279098" y="461876"/>
          <a:ext cx="1896124" cy="189612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0" kern="1200" dirty="0"/>
            <a:t>Pre doručovanie </a:t>
          </a:r>
          <a:r>
            <a:rPr lang="sk-SK" sz="1400" b="1" kern="1200" dirty="0"/>
            <a:t>mimo krajín EÚ </a:t>
          </a:r>
          <a:r>
            <a:rPr lang="sk-SK" sz="1400" b="0" kern="1200" dirty="0"/>
            <a:t>potrebujete tzv. EORI číslo – registrované na vašu firmu</a:t>
          </a:r>
          <a:endParaRPr lang="de-DE" sz="1400" b="0" kern="1200" dirty="0"/>
        </a:p>
      </dsp:txBody>
      <dsp:txXfrm>
        <a:off x="2279098" y="461876"/>
        <a:ext cx="1896124" cy="1896124"/>
      </dsp:txXfrm>
    </dsp:sp>
    <dsp:sp modelId="{9A8CB146-F703-4D32-B3E4-9C60FAD35695}">
      <dsp:nvSpPr>
        <dsp:cNvPr id="0" name=""/>
        <dsp:cNvSpPr/>
      </dsp:nvSpPr>
      <dsp:spPr>
        <a:xfrm>
          <a:off x="4321078" y="461876"/>
          <a:ext cx="1896124" cy="1896124"/>
        </a:xfrm>
        <a:prstGeom prst="rect">
          <a:avLst/>
        </a:prstGeom>
        <a:solidFill>
          <a:schemeClr val="accent1">
            <a:shade val="80000"/>
            <a:hueOff val="42230"/>
            <a:satOff val="-5724"/>
            <a:lumOff val="10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0" kern="1200" dirty="0"/>
            <a:t>Toto identifikačné číslo je potrebné počas </a:t>
          </a:r>
          <a:r>
            <a:rPr lang="sk-SK" sz="1400" b="1" kern="1200" dirty="0"/>
            <a:t>colného konania</a:t>
          </a:r>
          <a:r>
            <a:rPr lang="sk-SK" sz="1400" b="0" kern="1200" dirty="0"/>
            <a:t>. </a:t>
          </a:r>
          <a:endParaRPr lang="de-DE" sz="1400" b="0" kern="1200" dirty="0"/>
        </a:p>
      </dsp:txBody>
      <dsp:txXfrm>
        <a:off x="4321078" y="461876"/>
        <a:ext cx="1896124" cy="1896124"/>
      </dsp:txXfrm>
    </dsp:sp>
    <dsp:sp modelId="{D125A152-D9E1-4FEE-8B07-1BA79F540B6B}">
      <dsp:nvSpPr>
        <dsp:cNvPr id="0" name=""/>
        <dsp:cNvSpPr/>
      </dsp:nvSpPr>
      <dsp:spPr>
        <a:xfrm>
          <a:off x="2279098" y="2503856"/>
          <a:ext cx="1896124" cy="1896124"/>
        </a:xfrm>
        <a:prstGeom prst="rect">
          <a:avLst/>
        </a:prstGeom>
        <a:solidFill>
          <a:schemeClr val="accent1">
            <a:shade val="80000"/>
            <a:hueOff val="84460"/>
            <a:satOff val="-11449"/>
            <a:lumOff val="21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0" kern="1200" dirty="0">
              <a:solidFill>
                <a:schemeClr val="tx1"/>
              </a:solidFill>
            </a:rPr>
            <a:t>Číslo EORI si môžete </a:t>
          </a:r>
          <a:r>
            <a:rPr lang="sk-SK" sz="1400" b="1" kern="1200" dirty="0">
              <a:solidFill>
                <a:schemeClr val="tx1"/>
              </a:solidFill>
            </a:rPr>
            <a:t>vyžiadať</a:t>
          </a:r>
          <a:r>
            <a:rPr lang="sk-SK" sz="1400" b="0" kern="1200" dirty="0">
              <a:solidFill>
                <a:schemeClr val="tx1"/>
              </a:solidFill>
            </a:rPr>
            <a:t> na </a:t>
          </a:r>
          <a:r>
            <a:rPr lang="sk-SK" sz="1400" b="1" kern="1200" dirty="0">
              <a:solidFill>
                <a:schemeClr val="tx1"/>
              </a:solidFill>
            </a:rPr>
            <a:t>colnom úrade</a:t>
          </a:r>
          <a:r>
            <a:rPr lang="sk-SK" sz="1400" b="0" kern="1200" dirty="0">
              <a:solidFill>
                <a:schemeClr val="tx1"/>
              </a:solidFill>
            </a:rPr>
            <a:t> vo vašej krajine.</a:t>
          </a:r>
          <a:endParaRPr lang="de-DE" sz="1400" b="0" kern="1200" dirty="0">
            <a:solidFill>
              <a:schemeClr val="tx1"/>
            </a:solidFill>
          </a:endParaRPr>
        </a:p>
      </dsp:txBody>
      <dsp:txXfrm>
        <a:off x="2279098" y="2503856"/>
        <a:ext cx="1896124" cy="1896124"/>
      </dsp:txXfrm>
    </dsp:sp>
    <dsp:sp modelId="{64CE708C-F97A-47E8-9814-B9AD5C686C94}">
      <dsp:nvSpPr>
        <dsp:cNvPr id="0" name=""/>
        <dsp:cNvSpPr/>
      </dsp:nvSpPr>
      <dsp:spPr>
        <a:xfrm>
          <a:off x="4321078" y="2503856"/>
          <a:ext cx="1896124" cy="1896124"/>
        </a:xfrm>
        <a:prstGeom prst="rect">
          <a:avLst/>
        </a:prstGeom>
        <a:solidFill>
          <a:schemeClr val="accent1">
            <a:shade val="80000"/>
            <a:hueOff val="126691"/>
            <a:satOff val="-17173"/>
            <a:lumOff val="32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0" kern="1200" dirty="0">
              <a:solidFill>
                <a:schemeClr val="tx1"/>
              </a:solidFill>
            </a:rPr>
            <a:t>Doručovanie do UK si vyžaduje EORI čísla tak pre obchodných </a:t>
          </a:r>
          <a:r>
            <a:rPr lang="sk-SK" sz="1400" b="1" kern="1200" dirty="0">
              <a:solidFill>
                <a:schemeClr val="tx1"/>
              </a:solidFill>
            </a:rPr>
            <a:t>vývozcov</a:t>
          </a:r>
          <a:r>
            <a:rPr lang="sk-SK" sz="1400" b="0" kern="1200" dirty="0">
              <a:solidFill>
                <a:schemeClr val="tx1"/>
              </a:solidFill>
            </a:rPr>
            <a:t>, ako aj pre obchodných </a:t>
          </a:r>
          <a:r>
            <a:rPr lang="sk-SK" sz="1400" b="1" kern="1200" dirty="0">
              <a:solidFill>
                <a:schemeClr val="tx1"/>
              </a:solidFill>
            </a:rPr>
            <a:t>dovozcov</a:t>
          </a:r>
          <a:r>
            <a:rPr lang="sk-SK" sz="1400" b="0" kern="1200" dirty="0">
              <a:solidFill>
                <a:schemeClr val="tx1"/>
              </a:solidFill>
            </a:rPr>
            <a:t> v rámci UK.</a:t>
          </a:r>
          <a:endParaRPr lang="de-DE" sz="1400" b="0" kern="1200" dirty="0">
            <a:solidFill>
              <a:schemeClr val="tx1"/>
            </a:solidFill>
          </a:endParaRPr>
        </a:p>
      </dsp:txBody>
      <dsp:txXfrm>
        <a:off x="4321078" y="2503856"/>
        <a:ext cx="1896124" cy="1896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C88E088-8ACB-A043-844F-39EF1031A7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EAFCF6-656F-BB41-9DA7-9C19014B1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0698-A34C-B44E-9310-EE269714DAB0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259D87-2F48-464F-AA65-A879E024E2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A0A0F6-6A91-1E4F-BAA1-95DEB2D085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33ECF-12EB-204C-A238-C4B06535C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15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893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893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72871C-A2D0-6F4A-A77E-62E94CEC3973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051" y="358809"/>
            <a:ext cx="6175093" cy="423199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66208"/>
            <a:ext cx="2971800" cy="277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866208"/>
            <a:ext cx="2971800" cy="277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0D4EEF-8BE2-1645-86C7-4789DD6BBA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Notizenplatzhalter 7"/>
          <p:cNvSpPr>
            <a:spLocks noGrp="1"/>
          </p:cNvSpPr>
          <p:nvPr>
            <p:ph type="body" sz="quarter" idx="3"/>
          </p:nvPr>
        </p:nvSpPr>
        <p:spPr>
          <a:xfrm>
            <a:off x="434050" y="4639992"/>
            <a:ext cx="6175093" cy="40988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Ebene 1</a:t>
            </a:r>
          </a:p>
          <a:p>
            <a:pPr lvl="1"/>
            <a:r>
              <a:rPr lang="de-DE" dirty="0"/>
              <a:t>Ebene 2</a:t>
            </a:r>
          </a:p>
          <a:p>
            <a:pPr lvl="2"/>
            <a:r>
              <a:rPr lang="de-DE" dirty="0"/>
              <a:t>Ebene 3</a:t>
            </a:r>
          </a:p>
          <a:p>
            <a:pPr lvl="3"/>
            <a:r>
              <a:rPr lang="de-DE" dirty="0"/>
              <a:t>Ebene 4</a:t>
            </a:r>
          </a:p>
        </p:txBody>
      </p:sp>
    </p:spTree>
    <p:extLst>
      <p:ext uri="{BB962C8B-B14F-4D97-AF65-F5344CB8AC3E}">
        <p14:creationId xmlns:p14="http://schemas.microsoft.com/office/powerpoint/2010/main" val="40530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rial" panose="020B0604020202020204" pitchFamily="34" charset="0"/>
      <a:buNone/>
      <a:tabLst>
        <a:tab pos="358775" algn="l"/>
        <a:tab pos="717550" algn="l"/>
      </a:tabLst>
      <a:defRPr lang="en-GB" sz="1000" b="1" i="0" kern="1200" baseline="0" dirty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71450" indent="-171450" algn="l" defTabSz="914400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450850" indent="-171450" algn="l" defTabSz="914400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17550" indent="-171450" algn="l" defTabSz="9144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S Cover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A18D837F-36A4-0847-AE5A-55691306727B}"/>
              </a:ext>
            </a:extLst>
          </p:cNvPr>
          <p:cNvSpPr/>
          <p:nvPr userDrawn="1"/>
        </p:nvSpPr>
        <p:spPr>
          <a:xfrm>
            <a:off x="0" y="0"/>
            <a:ext cx="9144000" cy="1682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F2FA75E-D189-5444-BF21-1A03A7C804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4765" y="366602"/>
            <a:ext cx="3012133" cy="811868"/>
          </a:xfrm>
          <a:prstGeom prst="rect">
            <a:avLst/>
          </a:prstGeom>
        </p:spPr>
      </p:pic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EC9B993-BF65-EF49-BE7A-3606891689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3232070"/>
            <a:ext cx="7570441" cy="53057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/>
            </a:lvl1pPr>
          </a:lstStyle>
          <a:p>
            <a:r>
              <a:rPr lang="de-DE" noProof="0" dirty="0"/>
              <a:t>Titel der Präsentation</a:t>
            </a:r>
          </a:p>
          <a:p>
            <a:endParaRPr lang="de-DE" noProof="0" dirty="0"/>
          </a:p>
          <a:p>
            <a:endParaRPr lang="de-DE" noProof="0" dirty="0"/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DC5E2912-9FE5-7C42-8601-36C02F115E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1" y="3772668"/>
            <a:ext cx="7570440" cy="457801"/>
          </a:xfrm>
        </p:spPr>
        <p:txBody>
          <a:bodyPr>
            <a:noAutofit/>
          </a:bodyPr>
          <a:lstStyle>
            <a:lvl1pPr>
              <a:defRPr sz="2400" b="0"/>
            </a:lvl1pPr>
          </a:lstStyle>
          <a:p>
            <a:r>
              <a:rPr lang="en-GB" noProof="0" dirty="0"/>
              <a:t>GLS Group, Meeting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7EFDA6-0F40-A443-978A-C2FAED1C276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 err="1"/>
              <a:t>Informácie</a:t>
            </a:r>
            <a:r>
              <a:rPr lang="en-US" noProof="0" dirty="0"/>
              <a:t> pre </a:t>
            </a:r>
            <a:r>
              <a:rPr lang="en-US" noProof="0" dirty="0" err="1"/>
              <a:t>zákazníkov</a:t>
            </a:r>
            <a:r>
              <a:rPr lang="en-US" noProof="0" dirty="0"/>
              <a:t> GLS: </a:t>
            </a:r>
            <a:r>
              <a:rPr lang="en-US" noProof="0" dirty="0" err="1"/>
              <a:t>Doručovanie</a:t>
            </a:r>
            <a:r>
              <a:rPr lang="en-US" noProof="0" dirty="0"/>
              <a:t> </a:t>
            </a:r>
            <a:r>
              <a:rPr lang="en-US" noProof="0"/>
              <a:t>do UK </a:t>
            </a:r>
            <a:r>
              <a:rPr lang="en-US" noProof="0" err="1"/>
              <a:t>po</a:t>
            </a:r>
            <a:r>
              <a:rPr lang="en-US" noProof="0"/>
              <a:t> Brexite</a:t>
            </a:r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FF371C-8CDF-6541-BEDD-6342D823D1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1222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1E5DB-8BE0-E649-8917-80EFD1727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466" y="257080"/>
            <a:ext cx="8496000" cy="430741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/>
              <a:t>Tabelle – Klicken zum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975457-775C-4A4F-A217-2C8C2A7B8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 err="1"/>
              <a:t>Informácie</a:t>
            </a:r>
            <a:r>
              <a:rPr lang="en-US" noProof="0" dirty="0"/>
              <a:t> pre </a:t>
            </a:r>
            <a:r>
              <a:rPr lang="en-US" noProof="0" dirty="0" err="1"/>
              <a:t>zákazníkov</a:t>
            </a:r>
            <a:r>
              <a:rPr lang="en-US" noProof="0" dirty="0"/>
              <a:t> GLS: </a:t>
            </a:r>
            <a:r>
              <a:rPr lang="en-US" noProof="0" dirty="0" err="1"/>
              <a:t>Doručovanie</a:t>
            </a:r>
            <a:r>
              <a:rPr lang="en-US" noProof="0" dirty="0"/>
              <a:t> </a:t>
            </a:r>
            <a:r>
              <a:rPr lang="en-US" noProof="0"/>
              <a:t>do UK </a:t>
            </a:r>
            <a:r>
              <a:rPr lang="en-US" noProof="0" err="1"/>
              <a:t>po</a:t>
            </a:r>
            <a:r>
              <a:rPr lang="en-US" noProof="0"/>
              <a:t> Brexite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91E04-4E39-4146-9968-B6BFB6833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5FC23A0C-1C52-E14D-A6A1-70718A74D056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31466" y="1080000"/>
            <a:ext cx="8496000" cy="5164281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83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1E5DB-8BE0-E649-8917-80EFD1727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563" y="257080"/>
            <a:ext cx="8496000" cy="430741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/>
              <a:t>SmartArt – Klicken zum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975457-775C-4A4F-A217-2C8C2A7B8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 err="1"/>
              <a:t>Informácie</a:t>
            </a:r>
            <a:r>
              <a:rPr lang="en-US" noProof="0" dirty="0"/>
              <a:t> pre </a:t>
            </a:r>
            <a:r>
              <a:rPr lang="en-US" noProof="0" dirty="0" err="1"/>
              <a:t>zákazníkov</a:t>
            </a:r>
            <a:r>
              <a:rPr lang="en-US" noProof="0" dirty="0"/>
              <a:t> GLS: </a:t>
            </a:r>
            <a:r>
              <a:rPr lang="en-US" noProof="0" dirty="0" err="1"/>
              <a:t>Doručovanie</a:t>
            </a:r>
            <a:r>
              <a:rPr lang="en-US" noProof="0" dirty="0"/>
              <a:t> </a:t>
            </a:r>
            <a:r>
              <a:rPr lang="en-US" noProof="0"/>
              <a:t>do UK </a:t>
            </a:r>
            <a:r>
              <a:rPr lang="en-US" noProof="0" err="1"/>
              <a:t>po</a:t>
            </a:r>
            <a:r>
              <a:rPr lang="en-US" noProof="0"/>
              <a:t> Brexite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91E04-4E39-4146-9968-B6BFB6833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BC73E798-1126-F64C-B9E9-BE1AB56907A1}"/>
              </a:ext>
            </a:extLst>
          </p:cNvPr>
          <p:cNvSpPr>
            <a:spLocks noGrp="1"/>
          </p:cNvSpPr>
          <p:nvPr>
            <p:ph type="dgm" sz="quarter" idx="12" hasCustomPrompt="1"/>
          </p:nvPr>
        </p:nvSpPr>
        <p:spPr>
          <a:xfrm>
            <a:off x="332414" y="1080000"/>
            <a:ext cx="8496299" cy="50180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SmartArt-Grafik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23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verschieden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1E5DB-8BE0-E649-8917-80EFD1727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466" y="257080"/>
            <a:ext cx="8496000" cy="430741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/>
              <a:t>Klicken zum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975457-775C-4A4F-A217-2C8C2A7B8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 err="1"/>
              <a:t>Informácie</a:t>
            </a:r>
            <a:r>
              <a:rPr lang="en-US" noProof="0" dirty="0"/>
              <a:t> pre </a:t>
            </a:r>
            <a:r>
              <a:rPr lang="en-US" noProof="0" dirty="0" err="1"/>
              <a:t>zákazníkov</a:t>
            </a:r>
            <a:r>
              <a:rPr lang="en-US" noProof="0" dirty="0"/>
              <a:t> GLS: </a:t>
            </a:r>
            <a:r>
              <a:rPr lang="en-US" noProof="0" dirty="0" err="1"/>
              <a:t>Doručovanie</a:t>
            </a:r>
            <a:r>
              <a:rPr lang="en-US" noProof="0" dirty="0"/>
              <a:t> </a:t>
            </a:r>
            <a:r>
              <a:rPr lang="en-US" noProof="0"/>
              <a:t>do UK </a:t>
            </a:r>
            <a:r>
              <a:rPr lang="en-US" noProof="0" err="1"/>
              <a:t>po</a:t>
            </a:r>
            <a:r>
              <a:rPr lang="en-US" noProof="0"/>
              <a:t> Brexite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91E04-4E39-4146-9968-B6BFB6833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F2E2A0-1786-E140-8278-EA12E147395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31466" y="1080000"/>
            <a:ext cx="8496000" cy="5131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durch Klicken auf ein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541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44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Bild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 err="1"/>
              <a:t>Informácie</a:t>
            </a:r>
            <a:r>
              <a:rPr lang="en-US" noProof="0" dirty="0"/>
              <a:t> pre </a:t>
            </a:r>
            <a:r>
              <a:rPr lang="en-US" noProof="0" dirty="0" err="1"/>
              <a:t>zákazníkov</a:t>
            </a:r>
            <a:r>
              <a:rPr lang="en-US" noProof="0" dirty="0"/>
              <a:t> GLS: </a:t>
            </a:r>
            <a:r>
              <a:rPr lang="en-US" noProof="0" dirty="0" err="1"/>
              <a:t>Doručovanie</a:t>
            </a:r>
            <a:r>
              <a:rPr lang="en-US" noProof="0" dirty="0"/>
              <a:t> </a:t>
            </a:r>
            <a:r>
              <a:rPr lang="en-US" noProof="0"/>
              <a:t>do UK </a:t>
            </a:r>
            <a:r>
              <a:rPr lang="en-US" noProof="0" err="1"/>
              <a:t>po</a:t>
            </a:r>
            <a:r>
              <a:rPr lang="en-US" noProof="0"/>
              <a:t> Brexite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854439" y="4155168"/>
            <a:ext cx="5705597" cy="1447793"/>
          </a:xfrm>
          <a:solidFill>
            <a:schemeClr val="bg1"/>
          </a:solidFill>
        </p:spPr>
        <p:txBody>
          <a:bodyPr lIns="90000"/>
          <a:lstStyle>
            <a:lvl1pPr>
              <a:defRPr sz="28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0076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45318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 err="1"/>
              <a:t>Informácie</a:t>
            </a:r>
            <a:r>
              <a:rPr lang="en-US" noProof="0" dirty="0"/>
              <a:t> pre </a:t>
            </a:r>
            <a:r>
              <a:rPr lang="en-US" noProof="0" dirty="0" err="1"/>
              <a:t>zákazníkov</a:t>
            </a:r>
            <a:r>
              <a:rPr lang="en-US" noProof="0" dirty="0"/>
              <a:t> GLS: </a:t>
            </a:r>
            <a:r>
              <a:rPr lang="en-US" noProof="0" dirty="0" err="1"/>
              <a:t>Doručovanie</a:t>
            </a:r>
            <a:r>
              <a:rPr lang="en-US" noProof="0" dirty="0"/>
              <a:t> </a:t>
            </a:r>
            <a:r>
              <a:rPr lang="en-US" noProof="0"/>
              <a:t>do UK </a:t>
            </a:r>
            <a:r>
              <a:rPr lang="en-US" noProof="0" err="1"/>
              <a:t>po</a:t>
            </a:r>
            <a:r>
              <a:rPr lang="en-US" noProof="0"/>
              <a:t> Brexite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114553" y="3672847"/>
            <a:ext cx="5705597" cy="1447793"/>
          </a:xfrm>
          <a:solidFill>
            <a:schemeClr val="bg1"/>
          </a:solidFill>
        </p:spPr>
        <p:txBody>
          <a:bodyPr lIns="90000"/>
          <a:lstStyle>
            <a:lvl1pPr>
              <a:defRPr sz="28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175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1E5DB-8BE0-E649-8917-80EFD1727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97" y="257080"/>
            <a:ext cx="8496000" cy="43074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noProof="0" dirty="0"/>
              <a:t>Klicken zum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975457-775C-4A4F-A217-2C8C2A7B8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54439" y="6520720"/>
            <a:ext cx="5917836" cy="229392"/>
          </a:xfrm>
        </p:spPr>
        <p:txBody>
          <a:bodyPr/>
          <a:lstStyle/>
          <a:p>
            <a:r>
              <a:rPr lang="en-US" noProof="0" dirty="0" err="1"/>
              <a:t>Informácie</a:t>
            </a:r>
            <a:r>
              <a:rPr lang="en-US" noProof="0" dirty="0"/>
              <a:t> pre </a:t>
            </a:r>
            <a:r>
              <a:rPr lang="en-US" noProof="0" dirty="0" err="1"/>
              <a:t>zákazníkov</a:t>
            </a:r>
            <a:r>
              <a:rPr lang="en-US" noProof="0" dirty="0"/>
              <a:t> GLS: </a:t>
            </a:r>
            <a:r>
              <a:rPr lang="en-US" noProof="0" dirty="0" err="1"/>
              <a:t>Doručovanie</a:t>
            </a:r>
            <a:r>
              <a:rPr lang="en-US" noProof="0" dirty="0"/>
              <a:t> </a:t>
            </a:r>
            <a:r>
              <a:rPr lang="en-US" noProof="0"/>
              <a:t>do UK </a:t>
            </a:r>
            <a:r>
              <a:rPr lang="en-US" noProof="0" err="1"/>
              <a:t>po</a:t>
            </a:r>
            <a:r>
              <a:rPr lang="en-US" noProof="0"/>
              <a:t> Brexite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91E04-4E39-4146-9968-B6BFB6833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7B72E75-B821-894B-B892-2FAF14FFE0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1597" y="1080000"/>
            <a:ext cx="8496000" cy="5043487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349250" indent="-342900">
              <a:spcBef>
                <a:spcPts val="600"/>
              </a:spcBef>
              <a:buFont typeface="+mj-lt"/>
              <a:buAutoNum type="arabicPeriod"/>
              <a:defRPr/>
            </a:lvl2pPr>
            <a:lvl3pPr>
              <a:spcBef>
                <a:spcPts val="6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>
              <a:spcBef>
                <a:spcPts val="0"/>
              </a:spcBef>
            </a:pPr>
            <a:r>
              <a:rPr lang="de-DE" noProof="0" dirty="0"/>
              <a:t>Dies ist Blindtext und kann ausgetauscht werden</a:t>
            </a:r>
          </a:p>
          <a:p>
            <a:pPr lvl="1"/>
            <a:r>
              <a:rPr lang="de-DE" noProof="0" dirty="0"/>
              <a:t>Klicken zum Bearbeiten</a:t>
            </a:r>
          </a:p>
          <a:p>
            <a:pPr lvl="2"/>
            <a:r>
              <a:rPr lang="de-DE" noProof="0" dirty="0"/>
              <a:t>Klicken zum Bearbeiten</a:t>
            </a:r>
          </a:p>
          <a:p>
            <a:pPr lvl="1"/>
            <a:r>
              <a:rPr lang="de-DE" noProof="0" dirty="0"/>
              <a:t>Klicken zum Bearbeiten</a:t>
            </a:r>
          </a:p>
          <a:p>
            <a:pPr lvl="2"/>
            <a:r>
              <a:rPr lang="de-DE" noProof="0" dirty="0"/>
              <a:t>Klicken zum Bearbeiten</a:t>
            </a:r>
          </a:p>
        </p:txBody>
      </p:sp>
    </p:spTree>
    <p:extLst>
      <p:ext uri="{BB962C8B-B14F-4D97-AF65-F5344CB8AC3E}">
        <p14:creationId xmlns:p14="http://schemas.microsoft.com/office/powerpoint/2010/main" val="153108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1596" y="257080"/>
            <a:ext cx="8496000" cy="43074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 err="1"/>
              <a:t>Informácie</a:t>
            </a:r>
            <a:r>
              <a:rPr lang="en-US" noProof="0" dirty="0"/>
              <a:t> pre </a:t>
            </a:r>
            <a:r>
              <a:rPr lang="en-US" noProof="0" dirty="0" err="1"/>
              <a:t>zákazníkov</a:t>
            </a:r>
            <a:r>
              <a:rPr lang="en-US" noProof="0" dirty="0"/>
              <a:t> GLS: </a:t>
            </a:r>
            <a:r>
              <a:rPr lang="en-US" noProof="0" dirty="0" err="1"/>
              <a:t>Doručovanie</a:t>
            </a:r>
            <a:r>
              <a:rPr lang="en-US" noProof="0" dirty="0"/>
              <a:t> </a:t>
            </a:r>
            <a:r>
              <a:rPr lang="en-US" noProof="0"/>
              <a:t>do UK </a:t>
            </a:r>
            <a:r>
              <a:rPr lang="en-US" noProof="0" err="1"/>
              <a:t>po</a:t>
            </a:r>
            <a:r>
              <a:rPr lang="en-US" noProof="0"/>
              <a:t> Brexite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1596" y="856842"/>
            <a:ext cx="8496000" cy="228212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100" b="0"/>
            </a:lvl2pPr>
            <a:lvl3pPr>
              <a:defRPr sz="1100" b="0"/>
            </a:lvl3pPr>
            <a:lvl4pPr>
              <a:defRPr sz="1100" b="0"/>
            </a:lvl4pPr>
            <a:lvl5pPr>
              <a:defRPr sz="1100" b="0"/>
            </a:lvl5pPr>
          </a:lstStyle>
          <a:p>
            <a:pPr lvl="0"/>
            <a:r>
              <a:rPr lang="de-DE" dirty="0" err="1"/>
              <a:t>Subtitel</a:t>
            </a:r>
            <a:r>
              <a:rPr lang="de-DE" dirty="0"/>
              <a:t> 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918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Sub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1893" y="257080"/>
            <a:ext cx="8496000" cy="430741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 err="1"/>
              <a:t>Informácie</a:t>
            </a:r>
            <a:r>
              <a:rPr lang="en-US" noProof="0" dirty="0"/>
              <a:t> pre </a:t>
            </a:r>
            <a:r>
              <a:rPr lang="en-US" noProof="0" dirty="0" err="1"/>
              <a:t>zákazníkov</a:t>
            </a:r>
            <a:r>
              <a:rPr lang="en-US" noProof="0" dirty="0"/>
              <a:t> GLS: </a:t>
            </a:r>
            <a:r>
              <a:rPr lang="en-US" noProof="0" dirty="0" err="1"/>
              <a:t>Doručovanie</a:t>
            </a:r>
            <a:r>
              <a:rPr lang="en-US" noProof="0" dirty="0"/>
              <a:t> </a:t>
            </a:r>
            <a:r>
              <a:rPr lang="en-US" noProof="0"/>
              <a:t>do UK </a:t>
            </a:r>
            <a:r>
              <a:rPr lang="en-US" noProof="0" err="1"/>
              <a:t>po</a:t>
            </a:r>
            <a:r>
              <a:rPr lang="en-US" noProof="0"/>
              <a:t> Brexite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1893" y="856842"/>
            <a:ext cx="8496000" cy="228212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100" b="0"/>
            </a:lvl2pPr>
            <a:lvl3pPr>
              <a:defRPr sz="1100" b="0"/>
            </a:lvl3pPr>
            <a:lvl4pPr>
              <a:defRPr sz="1100" b="0"/>
            </a:lvl4pPr>
            <a:lvl5pPr>
              <a:defRPr sz="1100" b="0"/>
            </a:lvl5pPr>
          </a:lstStyle>
          <a:p>
            <a:pPr lvl="0"/>
            <a:r>
              <a:rPr lang="de-DE" dirty="0" err="1"/>
              <a:t>Subtitel</a:t>
            </a:r>
            <a:r>
              <a:rPr lang="de-DE" dirty="0"/>
              <a:t> Textmasterformat bearbeiten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A7B72E75-B821-894B-B892-2FAF14FFE0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743" y="1261629"/>
            <a:ext cx="8496301" cy="4861858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349250" indent="-342900">
              <a:spcBef>
                <a:spcPts val="600"/>
              </a:spcBef>
              <a:buFont typeface="+mj-lt"/>
              <a:buAutoNum type="arabicPeriod"/>
              <a:defRPr/>
            </a:lvl2pPr>
            <a:lvl3pPr>
              <a:spcBef>
                <a:spcPts val="6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>
              <a:spcBef>
                <a:spcPts val="0"/>
              </a:spcBef>
            </a:pPr>
            <a:r>
              <a:rPr lang="de-DE" noProof="0" dirty="0"/>
              <a:t>Dies ist Blindtext und kann ausgetauscht werden</a:t>
            </a:r>
          </a:p>
          <a:p>
            <a:pPr lvl="1"/>
            <a:r>
              <a:rPr lang="de-DE" noProof="0" dirty="0"/>
              <a:t>Klicken zum Bearbeiten</a:t>
            </a:r>
          </a:p>
          <a:p>
            <a:pPr lvl="2"/>
            <a:r>
              <a:rPr lang="de-DE" noProof="0" dirty="0"/>
              <a:t>Klicken zum Bearbeiten</a:t>
            </a:r>
          </a:p>
          <a:p>
            <a:pPr lvl="1"/>
            <a:r>
              <a:rPr lang="de-DE" noProof="0" dirty="0"/>
              <a:t>Klicken zum Bearbeiten</a:t>
            </a:r>
          </a:p>
          <a:p>
            <a:pPr lvl="2"/>
            <a:r>
              <a:rPr lang="de-DE" noProof="0" dirty="0"/>
              <a:t>Klicken zum Bearbeiten</a:t>
            </a:r>
          </a:p>
        </p:txBody>
      </p:sp>
    </p:spTree>
    <p:extLst>
      <p:ext uri="{BB962C8B-B14F-4D97-AF65-F5344CB8AC3E}">
        <p14:creationId xmlns:p14="http://schemas.microsoft.com/office/powerpoint/2010/main" val="2525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 + Abbil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1E5DB-8BE0-E649-8917-80EFD1727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Klicken zum Bearbeiten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975457-775C-4A4F-A217-2C8C2A7B8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Informácie</a:t>
            </a:r>
            <a:r>
              <a:rPr lang="en-US" dirty="0"/>
              <a:t> pre </a:t>
            </a:r>
            <a:r>
              <a:rPr lang="en-US" dirty="0" err="1"/>
              <a:t>zákazníkov</a:t>
            </a:r>
            <a:r>
              <a:rPr lang="en-US" dirty="0"/>
              <a:t> GLS: </a:t>
            </a:r>
            <a:r>
              <a:rPr lang="en-US" dirty="0" err="1"/>
              <a:t>Doručovanie</a:t>
            </a:r>
            <a:r>
              <a:rPr lang="en-US" dirty="0"/>
              <a:t> </a:t>
            </a:r>
            <a:r>
              <a:rPr lang="en-US"/>
              <a:t>do UK </a:t>
            </a:r>
            <a:r>
              <a:rPr lang="en-US" err="1"/>
              <a:t>po</a:t>
            </a:r>
            <a:r>
              <a:rPr lang="en-US"/>
              <a:t> Brexite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91E04-4E39-4146-9968-B6BFB6833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7B72E75-B821-894B-B892-2FAF14FFE0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2559" y="1080000"/>
            <a:ext cx="4151898" cy="5043487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349250" indent="-342900">
              <a:spcBef>
                <a:spcPts val="600"/>
              </a:spcBef>
              <a:buFont typeface="+mj-lt"/>
              <a:buAutoNum type="arabicPeriod"/>
              <a:defRPr/>
            </a:lvl2pPr>
            <a:lvl3pPr>
              <a:spcBef>
                <a:spcPts val="6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>
              <a:spcBef>
                <a:spcPts val="0"/>
              </a:spcBef>
            </a:pPr>
            <a:r>
              <a:rPr lang="de-DE" dirty="0"/>
              <a:t>Dies ist Blindtext und kann ausgetauscht werden</a:t>
            </a:r>
          </a:p>
          <a:p>
            <a:pPr lvl="1"/>
            <a:r>
              <a:rPr lang="de-DE" noProof="0" dirty="0"/>
              <a:t>Klicken zum Bearbeiten</a:t>
            </a:r>
            <a:endParaRPr lang="de-DE" dirty="0"/>
          </a:p>
          <a:p>
            <a:pPr lvl="2"/>
            <a:r>
              <a:rPr lang="de-DE" noProof="0" dirty="0"/>
              <a:t>Klicken zum Bearbeiten</a:t>
            </a:r>
            <a:endParaRPr lang="de-DE" dirty="0"/>
          </a:p>
          <a:p>
            <a:pPr lvl="1"/>
            <a:r>
              <a:rPr lang="de-DE" noProof="0" dirty="0"/>
              <a:t>Klicken zum Bearbeiten</a:t>
            </a:r>
            <a:endParaRPr lang="de-DE" dirty="0"/>
          </a:p>
          <a:p>
            <a:pPr lvl="2"/>
            <a:r>
              <a:rPr lang="de-DE" noProof="0" dirty="0"/>
              <a:t>Klicken zum Bearbeiten</a:t>
            </a:r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77173D0-8483-B141-ADF0-0BDE8FA528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814349"/>
            <a:ext cx="4572000" cy="562770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07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1E5DB-8BE0-E649-8917-80EFD1727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Klicken zum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975457-775C-4A4F-A217-2C8C2A7B8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 err="1"/>
              <a:t>Informácie</a:t>
            </a:r>
            <a:r>
              <a:rPr lang="en-US" noProof="0" dirty="0"/>
              <a:t> pre </a:t>
            </a:r>
            <a:r>
              <a:rPr lang="en-US" noProof="0" dirty="0" err="1"/>
              <a:t>zákazníkov</a:t>
            </a:r>
            <a:r>
              <a:rPr lang="en-US" noProof="0" dirty="0"/>
              <a:t> GLS: </a:t>
            </a:r>
            <a:r>
              <a:rPr lang="en-US" noProof="0" dirty="0" err="1"/>
              <a:t>Doručovanie</a:t>
            </a:r>
            <a:r>
              <a:rPr lang="en-US" noProof="0" dirty="0"/>
              <a:t> </a:t>
            </a:r>
            <a:r>
              <a:rPr lang="en-US" noProof="0"/>
              <a:t>do UK </a:t>
            </a:r>
            <a:r>
              <a:rPr lang="en-US" noProof="0" err="1"/>
              <a:t>po</a:t>
            </a:r>
            <a:r>
              <a:rPr lang="en-US" noProof="0"/>
              <a:t> Brexite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91E04-4E39-4146-9968-B6BFB6833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02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1E5DB-8BE0-E649-8917-80EFD1727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466" y="257080"/>
            <a:ext cx="8496000" cy="430741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/>
              <a:t>Klicken zum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975457-775C-4A4F-A217-2C8C2A7B8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 err="1"/>
              <a:t>Informácie</a:t>
            </a:r>
            <a:r>
              <a:rPr lang="en-US" noProof="0" dirty="0"/>
              <a:t> pre </a:t>
            </a:r>
            <a:r>
              <a:rPr lang="en-US" noProof="0" dirty="0" err="1"/>
              <a:t>zákazníkov</a:t>
            </a:r>
            <a:r>
              <a:rPr lang="en-US" noProof="0" dirty="0"/>
              <a:t> GLS: </a:t>
            </a:r>
            <a:r>
              <a:rPr lang="en-US" noProof="0" dirty="0" err="1"/>
              <a:t>Doručovanie</a:t>
            </a:r>
            <a:r>
              <a:rPr lang="en-US" noProof="0" dirty="0"/>
              <a:t> </a:t>
            </a:r>
            <a:r>
              <a:rPr lang="en-US" noProof="0"/>
              <a:t>do UK </a:t>
            </a:r>
            <a:r>
              <a:rPr lang="en-US" noProof="0" err="1"/>
              <a:t>po</a:t>
            </a:r>
            <a:r>
              <a:rPr lang="en-US" noProof="0"/>
              <a:t> Brexite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91E04-4E39-4146-9968-B6BFB6833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91E11E3C-A10A-3948-A101-4EE93D4E16D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31466" y="1080000"/>
            <a:ext cx="8496000" cy="5124450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97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2268" y="257080"/>
            <a:ext cx="8496000" cy="43074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8" y="1122203"/>
            <a:ext cx="8496000" cy="520870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r>
              <a:rPr lang="de-DE" noProof="0" dirty="0"/>
              <a:t>Klicken zum Bearbeiten</a:t>
            </a:r>
          </a:p>
          <a:p>
            <a:pPr lvl="1"/>
            <a:r>
              <a:rPr lang="de-DE" noProof="0" dirty="0"/>
              <a:t>Erste Ebene</a:t>
            </a:r>
          </a:p>
          <a:p>
            <a:pPr lvl="2"/>
            <a:r>
              <a:rPr lang="de-DE" noProof="0" dirty="0"/>
              <a:t>Zweite Ebene</a:t>
            </a:r>
          </a:p>
          <a:p>
            <a:pPr lvl="3"/>
            <a:r>
              <a:rPr lang="de-DE" noProof="0" dirty="0"/>
              <a:t>Dritte Ebene</a:t>
            </a:r>
          </a:p>
          <a:p>
            <a:pPr lvl="4"/>
            <a:r>
              <a:rPr lang="de-DE" noProof="0" dirty="0"/>
              <a:t>Vierte Ebene</a:t>
            </a:r>
          </a:p>
          <a:p>
            <a:pPr lvl="5"/>
            <a:r>
              <a:rPr lang="de-DE" noProof="0" dirty="0"/>
              <a:t>Fünfte Ebene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4439" y="6520720"/>
            <a:ext cx="5441586" cy="229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noProof="0" dirty="0" err="1"/>
              <a:t>Informácie</a:t>
            </a:r>
            <a:r>
              <a:rPr lang="en-US" noProof="0" dirty="0"/>
              <a:t> pre </a:t>
            </a:r>
            <a:r>
              <a:rPr lang="en-US" noProof="0" dirty="0" err="1"/>
              <a:t>zákazníkov</a:t>
            </a:r>
            <a:r>
              <a:rPr lang="en-US" noProof="0" dirty="0"/>
              <a:t> GLS: </a:t>
            </a:r>
            <a:r>
              <a:rPr lang="en-US" noProof="0" dirty="0" err="1"/>
              <a:t>Doručovanie</a:t>
            </a:r>
            <a:r>
              <a:rPr lang="en-US" noProof="0" dirty="0"/>
              <a:t> </a:t>
            </a:r>
            <a:r>
              <a:rPr lang="en-US" noProof="0"/>
              <a:t>do UK </a:t>
            </a:r>
            <a:r>
              <a:rPr lang="en-US" noProof="0" err="1"/>
              <a:t>po</a:t>
            </a:r>
            <a:r>
              <a:rPr lang="en-US" noProof="0"/>
              <a:t> Brexite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520720"/>
            <a:ext cx="494439" cy="229391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472D9D81-FA3D-B84E-9753-C04DF643A7E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810821"/>
            <a:ext cx="9154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721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740709D-2365-FA4B-85CD-52AE4543DA7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44198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721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E58A6647-BB88-8B40-BB7E-AD3ECD791D0B}"/>
              </a:ext>
            </a:extLst>
          </p:cNvPr>
          <p:cNvSpPr/>
          <p:nvPr userDrawn="1"/>
        </p:nvSpPr>
        <p:spPr>
          <a:xfrm>
            <a:off x="8151974" y="6441989"/>
            <a:ext cx="992026" cy="416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4C3A047-0B5D-C545-878C-AC16B70E2B2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280294" y="6546904"/>
            <a:ext cx="756043" cy="20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9" r:id="rId3"/>
    <p:sldLayoutId id="2147483666" r:id="rId4"/>
    <p:sldLayoutId id="2147483675" r:id="rId5"/>
    <p:sldLayoutId id="2147483674" r:id="rId6"/>
    <p:sldLayoutId id="2147483667" r:id="rId7"/>
    <p:sldLayoutId id="2147483673" r:id="rId8"/>
    <p:sldLayoutId id="2147483669" r:id="rId9"/>
    <p:sldLayoutId id="2147483670" r:id="rId10"/>
    <p:sldLayoutId id="2147483671" r:id="rId11"/>
    <p:sldLayoutId id="2147483672" r:id="rId12"/>
    <p:sldLayoutId id="2147483668" r:id="rId1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0838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rabicPeriod"/>
        <a:tabLst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8775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romanUcPeriod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12" indent="-40005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romanUcPeriod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71613" indent="-358775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romanUcPeriod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4038" indent="-352425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romanUcPeriod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556" userDrawn="1">
          <p15:clr>
            <a:srgbClr val="F26B43"/>
          </p15:clr>
        </p15:guide>
        <p15:guide id="3" pos="2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ancnasprava.sk/sk/danovi-a-colni-specialisti/clo/brexit" TargetMode="External"/><Relationship Id="rId2" Type="http://schemas.openxmlformats.org/officeDocument/2006/relationships/hyperlink" Target="https://www.gov.uk/government/publications/changes-to-vat-treatment-of-overseas-goods-sold-to-customers-from-1-january-2021/changes-to-vat-treatment-of-overseas-goods-sold-to-customers-from-1-january-2021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jpg"/><Relationship Id="rId4" Type="http://schemas.openxmlformats.org/officeDocument/2006/relationships/hyperlink" Target="https://eur03.safelinks.protection.outlook.com/?url=https://ec.europa.eu/taxation_customs/uk-withdrawal-sk&amp;data=04|01|Lenka.Hlozkova@dbschenker.com|12030f4064d04b8440ae08d892d23a5b|c5d1e823e2b846bf92ff84f54313e0a5|0|0|637420779442713739|Unknown|TWFpbGZsb3d8eyJWIjoiMC4wLjAwMDAiLCJQIjoiV2luMzIiLCJBTiI6Ik1haWwiLCJXVCI6Mn0%3D|1000&amp;sdata=l9rZp7qPZUsEo63zG4oH0uTM14SIpyVFpyWO9Qto0lQ%3D&amp;reserved=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s://www.tariffnumber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DDU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k.wikipedia.org/wiki/DD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0">
            <a:extLst>
              <a:ext uri="{FF2B5EF4-FFF2-40B4-BE49-F238E27FC236}">
                <a16:creationId xmlns:a16="http://schemas.microsoft.com/office/drawing/2014/main" id="{73983910-475D-DB4A-9B7D-317EFF07A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Rechteck 8">
            <a:extLst>
              <a:ext uri="{FF2B5EF4-FFF2-40B4-BE49-F238E27FC236}">
                <a16:creationId xmlns:a16="http://schemas.microsoft.com/office/drawing/2014/main" id="{2B1AE226-0777-6340-8F35-E9341F72CF2F}"/>
              </a:ext>
            </a:extLst>
          </p:cNvPr>
          <p:cNvSpPr/>
          <p:nvPr userDrawn="1"/>
        </p:nvSpPr>
        <p:spPr>
          <a:xfrm>
            <a:off x="2106999" y="4299991"/>
            <a:ext cx="6635298" cy="1546441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106999" y="3166707"/>
            <a:ext cx="6635298" cy="1123374"/>
            <a:chOff x="2106999" y="3166707"/>
            <a:chExt cx="6635298" cy="1123374"/>
          </a:xfrm>
        </p:grpSpPr>
        <p:sp>
          <p:nvSpPr>
            <p:cNvPr id="4" name="Rechteck 7">
              <a:extLst>
                <a:ext uri="{FF2B5EF4-FFF2-40B4-BE49-F238E27FC236}">
                  <a16:creationId xmlns:a16="http://schemas.microsoft.com/office/drawing/2014/main" id="{99E3256D-EDD6-3A49-A568-8FF31C4A9CA0}"/>
                </a:ext>
              </a:extLst>
            </p:cNvPr>
            <p:cNvSpPr/>
            <p:nvPr userDrawn="1"/>
          </p:nvSpPr>
          <p:spPr>
            <a:xfrm>
              <a:off x="2106999" y="3166707"/>
              <a:ext cx="6635298" cy="112337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Grafik 9">
              <a:extLst>
                <a:ext uri="{FF2B5EF4-FFF2-40B4-BE49-F238E27FC236}">
                  <a16:creationId xmlns:a16="http://schemas.microsoft.com/office/drawing/2014/main" id="{B607B6B6-AC5B-994B-ADEA-2BC1BA9F3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9862" y="3440992"/>
              <a:ext cx="2068013" cy="557396"/>
            </a:xfrm>
            <a:prstGeom prst="rect">
              <a:avLst/>
            </a:prstGeom>
          </p:spPr>
        </p:pic>
      </p:grpSp>
      <p:sp>
        <p:nvSpPr>
          <p:cNvPr id="7" name="Textplatzhalter 18">
            <a:extLst>
              <a:ext uri="{FF2B5EF4-FFF2-40B4-BE49-F238E27FC236}">
                <a16:creationId xmlns:a16="http://schemas.microsoft.com/office/drawing/2014/main" id="{440D81DC-2C65-4B46-AFB2-7CFC4A1AAE8B}"/>
              </a:ext>
            </a:extLst>
          </p:cNvPr>
          <p:cNvSpPr txBox="1">
            <a:spLocks/>
          </p:cNvSpPr>
          <p:nvPr/>
        </p:nvSpPr>
        <p:spPr>
          <a:xfrm>
            <a:off x="2281270" y="4419041"/>
            <a:ext cx="6116606" cy="457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0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tabLst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12" indent="-400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161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4038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Doručovanie do Spojeného kráľovstva (UK) po </a:t>
            </a:r>
            <a:r>
              <a:rPr lang="sk-SK" dirty="0" err="1"/>
              <a:t>Brexite</a:t>
            </a:r>
            <a:endParaRPr lang="de-DE" dirty="0"/>
          </a:p>
          <a:p>
            <a:endParaRPr lang="de-DE" dirty="0"/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A403F9EF-E867-4244-8D68-5A0675B2A52C}"/>
              </a:ext>
            </a:extLst>
          </p:cNvPr>
          <p:cNvSpPr txBox="1">
            <a:spLocks/>
          </p:cNvSpPr>
          <p:nvPr/>
        </p:nvSpPr>
        <p:spPr>
          <a:xfrm>
            <a:off x="2281270" y="4895227"/>
            <a:ext cx="6116605" cy="3531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0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tabLst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12" indent="-400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161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4038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Fußzeilenplatzhalter 19">
            <a:extLst>
              <a:ext uri="{FF2B5EF4-FFF2-40B4-BE49-F238E27FC236}">
                <a16:creationId xmlns:a16="http://schemas.microsoft.com/office/drawing/2014/main" id="{C8A5EBB3-399B-0746-AFAC-6D8D9DDBB958}"/>
              </a:ext>
            </a:extLst>
          </p:cNvPr>
          <p:cNvSpPr txBox="1">
            <a:spLocks/>
          </p:cNvSpPr>
          <p:nvPr/>
        </p:nvSpPr>
        <p:spPr>
          <a:xfrm>
            <a:off x="2281269" y="5491146"/>
            <a:ext cx="6116605" cy="229392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/>
              <a:t>GLS </a:t>
            </a:r>
            <a:r>
              <a:rPr lang="sk-SK" sz="1200" b="1" dirty="0"/>
              <a:t>Informácie pre zákazníkov</a:t>
            </a:r>
            <a:r>
              <a:rPr lang="de-DE" sz="1200" b="1" dirty="0"/>
              <a:t> | </a:t>
            </a:r>
            <a:r>
              <a:rPr lang="sk-SK" sz="1200" b="1" dirty="0"/>
              <a:t>D</a:t>
            </a:r>
            <a:r>
              <a:rPr lang="sk-SK" sz="1200" b="1" smtClean="0"/>
              <a:t>ecember</a:t>
            </a:r>
            <a:r>
              <a:rPr lang="de-DE" sz="1200" b="1" dirty="0" smtClean="0"/>
              <a:t> </a:t>
            </a:r>
            <a:r>
              <a:rPr lang="de-DE" sz="1200" b="1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919857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Gerade Verbindung mit Pfeil 81"/>
          <p:cNvCxnSpPr>
            <a:stCxn id="100" idx="4"/>
          </p:cNvCxnSpPr>
          <p:nvPr/>
        </p:nvCxnSpPr>
        <p:spPr>
          <a:xfrm flipH="1">
            <a:off x="6156325" y="4762118"/>
            <a:ext cx="13286" cy="100848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winkelte Verbindung 73"/>
          <p:cNvCxnSpPr>
            <a:endCxn id="41" idx="2"/>
          </p:cNvCxnSpPr>
          <p:nvPr/>
        </p:nvCxnSpPr>
        <p:spPr>
          <a:xfrm rot="10800000">
            <a:off x="693472" y="5258352"/>
            <a:ext cx="4547041" cy="742534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hteck 108"/>
          <p:cNvSpPr/>
          <p:nvPr/>
        </p:nvSpPr>
        <p:spPr>
          <a:xfrm>
            <a:off x="316602" y="3752097"/>
            <a:ext cx="1369323" cy="3254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200" b="1" dirty="0"/>
              <a:t>Budúci proces</a:t>
            </a:r>
            <a:endParaRPr lang="de-DE" sz="12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Porovnanie zmien v procese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 err="1"/>
              <a:t>Informácie</a:t>
            </a:r>
            <a:r>
              <a:rPr lang="en-US" noProof="0" dirty="0"/>
              <a:t> pre </a:t>
            </a:r>
            <a:r>
              <a:rPr lang="en-US" noProof="0" dirty="0" err="1"/>
              <a:t>zákazníkov</a:t>
            </a:r>
            <a:r>
              <a:rPr lang="en-US" noProof="0" dirty="0"/>
              <a:t> GLS: </a:t>
            </a:r>
            <a:r>
              <a:rPr lang="en-US" noProof="0" dirty="0" err="1"/>
              <a:t>Doručovanie</a:t>
            </a:r>
            <a:r>
              <a:rPr lang="en-US" noProof="0" dirty="0"/>
              <a:t> </a:t>
            </a:r>
            <a:r>
              <a:rPr lang="en-US" noProof="0"/>
              <a:t>do UK </a:t>
            </a:r>
            <a:r>
              <a:rPr lang="en-US" noProof="0" err="1"/>
              <a:t>po</a:t>
            </a:r>
            <a:r>
              <a:rPr lang="en-US" noProof="0"/>
              <a:t> Brexite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dirty="0"/>
              <a:t>Ako funguje vývoz z EÚ do UK dnes a aký bude po </a:t>
            </a:r>
            <a:r>
              <a:rPr lang="sk-SK" dirty="0" err="1"/>
              <a:t>Brexite</a:t>
            </a:r>
            <a:r>
              <a:rPr lang="sk-SK" dirty="0"/>
              <a:t> </a:t>
            </a:r>
            <a:endParaRPr lang="en-US" dirty="0"/>
          </a:p>
        </p:txBody>
      </p:sp>
      <p:grpSp>
        <p:nvGrpSpPr>
          <p:cNvPr id="33" name="Gruppieren 32"/>
          <p:cNvGrpSpPr/>
          <p:nvPr/>
        </p:nvGrpSpPr>
        <p:grpSpPr>
          <a:xfrm>
            <a:off x="323849" y="1806967"/>
            <a:ext cx="720002" cy="1060610"/>
            <a:chOff x="323849" y="2102242"/>
            <a:chExt cx="720002" cy="1060610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" y="2102242"/>
              <a:ext cx="720000" cy="720000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323849" y="2824298"/>
              <a:ext cx="7200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EÚ </a:t>
              </a:r>
              <a:r>
                <a:rPr lang="en-US" sz="800" dirty="0" err="1"/>
                <a:t>odosielateľ</a:t>
              </a:r>
              <a:endParaRPr lang="de-DE" sz="800" dirty="0"/>
            </a:p>
          </p:txBody>
        </p:sp>
      </p:grpSp>
      <p:sp>
        <p:nvSpPr>
          <p:cNvPr id="23" name="Nach oben gekrümmter Pfeil 22"/>
          <p:cNvSpPr/>
          <p:nvPr/>
        </p:nvSpPr>
        <p:spPr>
          <a:xfrm>
            <a:off x="751208" y="2764322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14" y="2659828"/>
            <a:ext cx="720000" cy="720000"/>
          </a:xfrm>
          <a:prstGeom prst="rect">
            <a:avLst/>
          </a:prstGeom>
        </p:spPr>
      </p:pic>
      <p:sp>
        <p:nvSpPr>
          <p:cNvPr id="24" name="Nach oben gekrümmter Pfeil 23"/>
          <p:cNvSpPr/>
          <p:nvPr/>
        </p:nvSpPr>
        <p:spPr>
          <a:xfrm>
            <a:off x="2308566" y="2764322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72" y="2593556"/>
            <a:ext cx="720000" cy="720000"/>
          </a:xfrm>
          <a:prstGeom prst="rect">
            <a:avLst/>
          </a:prstGeom>
        </p:spPr>
      </p:pic>
      <p:sp>
        <p:nvSpPr>
          <p:cNvPr id="25" name="Nach oben gekrümmter Pfeil 24"/>
          <p:cNvSpPr/>
          <p:nvPr/>
        </p:nvSpPr>
        <p:spPr>
          <a:xfrm>
            <a:off x="3865925" y="2764322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31" y="2593556"/>
            <a:ext cx="720000" cy="720000"/>
          </a:xfrm>
          <a:prstGeom prst="rect">
            <a:avLst/>
          </a:prstGeom>
        </p:spPr>
      </p:pic>
      <p:sp>
        <p:nvSpPr>
          <p:cNvPr id="26" name="Nach oben gekrümmter Pfeil 25"/>
          <p:cNvSpPr/>
          <p:nvPr/>
        </p:nvSpPr>
        <p:spPr>
          <a:xfrm>
            <a:off x="5417656" y="2764322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62" y="2593556"/>
            <a:ext cx="720000" cy="720000"/>
          </a:xfrm>
          <a:prstGeom prst="rect">
            <a:avLst/>
          </a:prstGeom>
        </p:spPr>
      </p:pic>
      <p:sp>
        <p:nvSpPr>
          <p:cNvPr id="27" name="Nach oben gekrümmter Pfeil 26"/>
          <p:cNvSpPr/>
          <p:nvPr/>
        </p:nvSpPr>
        <p:spPr>
          <a:xfrm>
            <a:off x="6970794" y="2764322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00" y="2659828"/>
            <a:ext cx="720000" cy="720000"/>
          </a:xfrm>
          <a:prstGeom prst="rect">
            <a:avLst/>
          </a:prstGeom>
        </p:spPr>
      </p:pic>
      <p:grpSp>
        <p:nvGrpSpPr>
          <p:cNvPr id="38" name="Gruppieren 37"/>
          <p:cNvGrpSpPr/>
          <p:nvPr/>
        </p:nvGrpSpPr>
        <p:grpSpPr>
          <a:xfrm>
            <a:off x="7959761" y="1806967"/>
            <a:ext cx="990808" cy="937500"/>
            <a:chOff x="7959761" y="2102242"/>
            <a:chExt cx="990808" cy="937500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7975" y="2102242"/>
              <a:ext cx="720000" cy="720000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18" name="Textfeld 17"/>
            <p:cNvSpPr txBox="1"/>
            <p:nvPr/>
          </p:nvSpPr>
          <p:spPr>
            <a:xfrm>
              <a:off x="7959761" y="2824298"/>
              <a:ext cx="9908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err="1"/>
                <a:t>Prijemca</a:t>
              </a:r>
              <a:r>
                <a:rPr lang="en-US" sz="800" dirty="0"/>
                <a:t> v UK</a:t>
              </a:r>
              <a:endParaRPr lang="de-DE" sz="800" dirty="0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1875578" y="1806967"/>
            <a:ext cx="725631" cy="779820"/>
            <a:chOff x="1878676" y="2102242"/>
            <a:chExt cx="725631" cy="77982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676" y="2102242"/>
              <a:ext cx="720000" cy="72000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1884305" y="2666618"/>
              <a:ext cx="7200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Depo</a:t>
              </a:r>
              <a:endParaRPr lang="de-DE" sz="800" dirty="0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3432937" y="1806967"/>
            <a:ext cx="725631" cy="1026041"/>
            <a:chOff x="3427871" y="2102242"/>
            <a:chExt cx="725631" cy="1026041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502" y="2102242"/>
              <a:ext cx="720000" cy="720000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3427871" y="2666618"/>
              <a:ext cx="720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err="1"/>
                <a:t>Vývozné</a:t>
              </a:r>
              <a:r>
                <a:rPr lang="en-US" sz="800" dirty="0"/>
                <a:t> </a:t>
              </a:r>
              <a:r>
                <a:rPr lang="en-US" sz="800" dirty="0" err="1"/>
                <a:t>úložisko</a:t>
              </a:r>
              <a:r>
                <a:rPr lang="en-US" sz="800" dirty="0"/>
                <a:t> EÚ</a:t>
              </a:r>
              <a:endParaRPr lang="de-DE" sz="800" dirty="0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6542027" y="1806967"/>
            <a:ext cx="721409" cy="779820"/>
            <a:chOff x="6541745" y="2102242"/>
            <a:chExt cx="721409" cy="779820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154" y="2102242"/>
              <a:ext cx="720000" cy="720000"/>
            </a:xfrm>
            <a:prstGeom prst="rect">
              <a:avLst/>
            </a:prstGeom>
          </p:spPr>
        </p:pic>
        <p:sp>
          <p:nvSpPr>
            <p:cNvPr id="21" name="Textfeld 20"/>
            <p:cNvSpPr txBox="1"/>
            <p:nvPr/>
          </p:nvSpPr>
          <p:spPr>
            <a:xfrm>
              <a:off x="6541745" y="2666618"/>
              <a:ext cx="7200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Depo</a:t>
              </a:r>
              <a:endParaRPr lang="de-DE" sz="800" dirty="0"/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4990296" y="1806967"/>
            <a:ext cx="720002" cy="1026041"/>
            <a:chOff x="4988328" y="2102242"/>
            <a:chExt cx="720002" cy="1026041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328" y="2102242"/>
              <a:ext cx="720000" cy="720000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4988328" y="2666618"/>
              <a:ext cx="720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err="1"/>
                <a:t>Dovozné</a:t>
              </a:r>
              <a:r>
                <a:rPr lang="en-US" sz="800" dirty="0"/>
                <a:t> </a:t>
              </a:r>
              <a:r>
                <a:rPr lang="en-US" sz="800" dirty="0" err="1"/>
                <a:t>úložisko</a:t>
              </a:r>
              <a:r>
                <a:rPr lang="en-US" sz="800" dirty="0"/>
                <a:t> UK</a:t>
              </a:r>
              <a:endParaRPr lang="de-DE" sz="800" dirty="0"/>
            </a:p>
          </p:txBody>
        </p:sp>
      </p:grpSp>
      <p:sp>
        <p:nvSpPr>
          <p:cNvPr id="43" name="Nach oben gekrümmter Pfeil 42"/>
          <p:cNvSpPr/>
          <p:nvPr/>
        </p:nvSpPr>
        <p:spPr>
          <a:xfrm>
            <a:off x="760829" y="5135242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6" name="Nach oben gekrümmter Pfeil 45"/>
          <p:cNvSpPr/>
          <p:nvPr/>
        </p:nvSpPr>
        <p:spPr>
          <a:xfrm>
            <a:off x="2318187" y="5120671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2" name="Nach oben gekrümmter Pfeil 51"/>
          <p:cNvSpPr/>
          <p:nvPr/>
        </p:nvSpPr>
        <p:spPr>
          <a:xfrm>
            <a:off x="5427277" y="5136047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5" name="Nach oben gekrümmter Pfeil 54"/>
          <p:cNvSpPr/>
          <p:nvPr/>
        </p:nvSpPr>
        <p:spPr>
          <a:xfrm>
            <a:off x="6980415" y="5155097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9" name="Nach oben gekrümmter Pfeil 48"/>
          <p:cNvSpPr/>
          <p:nvPr/>
        </p:nvSpPr>
        <p:spPr>
          <a:xfrm>
            <a:off x="3875546" y="5135241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111" name="Gruppieren 110"/>
          <p:cNvGrpSpPr/>
          <p:nvPr/>
        </p:nvGrpSpPr>
        <p:grpSpPr>
          <a:xfrm>
            <a:off x="333470" y="3523933"/>
            <a:ext cx="8617099" cy="2335048"/>
            <a:chOff x="333470" y="3523933"/>
            <a:chExt cx="8617099" cy="2335048"/>
          </a:xfrm>
        </p:grpSpPr>
        <p:cxnSp>
          <p:nvCxnSpPr>
            <p:cNvPr id="75" name="Gerader Verbinder 74"/>
            <p:cNvCxnSpPr/>
            <p:nvPr/>
          </p:nvCxnSpPr>
          <p:spPr>
            <a:xfrm>
              <a:off x="4258003" y="3743325"/>
              <a:ext cx="0" cy="1258566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uppieren 38"/>
            <p:cNvGrpSpPr/>
            <p:nvPr/>
          </p:nvGrpSpPr>
          <p:grpSpPr>
            <a:xfrm>
              <a:off x="333470" y="4197742"/>
              <a:ext cx="720002" cy="1060610"/>
              <a:chOff x="323849" y="2102242"/>
              <a:chExt cx="720002" cy="1060610"/>
            </a:xfrm>
          </p:grpSpPr>
          <p:pic>
            <p:nvPicPr>
              <p:cNvPr id="40" name="Grafik 3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850" y="2102242"/>
                <a:ext cx="720000" cy="720000"/>
              </a:xfrm>
              <a:prstGeom prst="rect">
                <a:avLst/>
              </a:prstGeom>
            </p:spPr>
          </p:pic>
          <p:sp>
            <p:nvSpPr>
              <p:cNvPr id="41" name="Textfeld 40"/>
              <p:cNvSpPr txBox="1"/>
              <p:nvPr/>
            </p:nvSpPr>
            <p:spPr>
              <a:xfrm>
                <a:off x="323849" y="2824298"/>
                <a:ext cx="7200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EÚ </a:t>
                </a:r>
                <a:r>
                  <a:rPr lang="en-US" sz="800" dirty="0" err="1"/>
                  <a:t>odosielateľ</a:t>
                </a:r>
                <a:endParaRPr lang="de-DE" sz="800" dirty="0"/>
              </a:p>
            </p:txBody>
          </p:sp>
        </p:grpSp>
        <p:pic>
          <p:nvPicPr>
            <p:cNvPr id="44" name="Grafik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35" y="5050603"/>
              <a:ext cx="720000" cy="720000"/>
            </a:xfrm>
            <a:prstGeom prst="rect">
              <a:avLst/>
            </a:prstGeom>
          </p:spPr>
        </p:pic>
        <p:pic>
          <p:nvPicPr>
            <p:cNvPr id="47" name="Grafik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693" y="4984331"/>
              <a:ext cx="720000" cy="720000"/>
            </a:xfrm>
            <a:prstGeom prst="rect">
              <a:avLst/>
            </a:prstGeom>
          </p:spPr>
        </p:pic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783" y="4984331"/>
              <a:ext cx="720000" cy="720000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8921" y="5050603"/>
              <a:ext cx="720000" cy="720000"/>
            </a:xfrm>
            <a:prstGeom prst="rect">
              <a:avLst/>
            </a:prstGeom>
          </p:spPr>
        </p:pic>
        <p:grpSp>
          <p:nvGrpSpPr>
            <p:cNvPr id="57" name="Gruppieren 56"/>
            <p:cNvGrpSpPr/>
            <p:nvPr/>
          </p:nvGrpSpPr>
          <p:grpSpPr>
            <a:xfrm>
              <a:off x="7979003" y="4197742"/>
              <a:ext cx="971566" cy="937500"/>
              <a:chOff x="7969382" y="2102242"/>
              <a:chExt cx="971566" cy="937500"/>
            </a:xfrm>
          </p:grpSpPr>
          <p:pic>
            <p:nvPicPr>
              <p:cNvPr id="58" name="Grafik 5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7975" y="2102242"/>
                <a:ext cx="720000" cy="720000"/>
              </a:xfrm>
              <a:prstGeom prst="rect">
                <a:avLst/>
              </a:prstGeom>
              <a:ln w="28575">
                <a:noFill/>
              </a:ln>
            </p:spPr>
          </p:pic>
          <p:sp>
            <p:nvSpPr>
              <p:cNvPr id="59" name="Textfeld 58"/>
              <p:cNvSpPr txBox="1"/>
              <p:nvPr/>
            </p:nvSpPr>
            <p:spPr>
              <a:xfrm>
                <a:off x="7969382" y="2824298"/>
                <a:ext cx="97156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err="1" smtClean="0"/>
                  <a:t>Pr</a:t>
                </a:r>
                <a:r>
                  <a:rPr lang="sk-SK" sz="800" dirty="0" err="1" smtClean="0"/>
                  <a:t>íj</a:t>
                </a:r>
                <a:r>
                  <a:rPr lang="en-US" sz="800" dirty="0" err="1" smtClean="0"/>
                  <a:t>emca</a:t>
                </a:r>
                <a:r>
                  <a:rPr lang="en-US" sz="800" dirty="0" smtClean="0"/>
                  <a:t> </a:t>
                </a:r>
                <a:r>
                  <a:rPr lang="en-US" sz="800" dirty="0"/>
                  <a:t>v UK</a:t>
                </a:r>
                <a:endParaRPr lang="de-DE" sz="800" dirty="0"/>
              </a:p>
            </p:txBody>
          </p:sp>
        </p:grpSp>
        <p:grpSp>
          <p:nvGrpSpPr>
            <p:cNvPr id="60" name="Gruppieren 59"/>
            <p:cNvGrpSpPr/>
            <p:nvPr/>
          </p:nvGrpSpPr>
          <p:grpSpPr>
            <a:xfrm>
              <a:off x="1885199" y="4197742"/>
              <a:ext cx="725631" cy="779820"/>
              <a:chOff x="1878676" y="2102242"/>
              <a:chExt cx="725631" cy="779820"/>
            </a:xfrm>
          </p:grpSpPr>
          <p:pic>
            <p:nvPicPr>
              <p:cNvPr id="61" name="Grafik 6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8676" y="2102242"/>
                <a:ext cx="720000" cy="720000"/>
              </a:xfrm>
              <a:prstGeom prst="rect">
                <a:avLst/>
              </a:prstGeom>
            </p:spPr>
          </p:pic>
          <p:sp>
            <p:nvSpPr>
              <p:cNvPr id="62" name="Textfeld 61"/>
              <p:cNvSpPr txBox="1"/>
              <p:nvPr/>
            </p:nvSpPr>
            <p:spPr>
              <a:xfrm>
                <a:off x="1884305" y="2666618"/>
                <a:ext cx="72000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Depo</a:t>
                </a:r>
                <a:endParaRPr lang="de-DE" sz="800" dirty="0"/>
              </a:p>
            </p:txBody>
          </p:sp>
        </p:grpSp>
        <p:grpSp>
          <p:nvGrpSpPr>
            <p:cNvPr id="63" name="Gruppieren 62"/>
            <p:cNvGrpSpPr/>
            <p:nvPr/>
          </p:nvGrpSpPr>
          <p:grpSpPr>
            <a:xfrm>
              <a:off x="3442558" y="4197742"/>
              <a:ext cx="725631" cy="1026041"/>
              <a:chOff x="3427871" y="2102242"/>
              <a:chExt cx="725631" cy="1026041"/>
            </a:xfrm>
          </p:grpSpPr>
          <p:pic>
            <p:nvPicPr>
              <p:cNvPr id="64" name="Grafik 6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3502" y="2102242"/>
                <a:ext cx="720000" cy="720000"/>
              </a:xfrm>
              <a:prstGeom prst="rect">
                <a:avLst/>
              </a:prstGeom>
            </p:spPr>
          </p:pic>
          <p:sp>
            <p:nvSpPr>
              <p:cNvPr id="65" name="Textfeld 64"/>
              <p:cNvSpPr txBox="1"/>
              <p:nvPr/>
            </p:nvSpPr>
            <p:spPr>
              <a:xfrm>
                <a:off x="3427871" y="2666618"/>
                <a:ext cx="7200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err="1"/>
                  <a:t>Vývozné</a:t>
                </a:r>
                <a:r>
                  <a:rPr lang="en-US" sz="800" dirty="0"/>
                  <a:t> </a:t>
                </a:r>
                <a:r>
                  <a:rPr lang="sk-SK" sz="800" dirty="0"/>
                  <a:t>prekladisko</a:t>
                </a:r>
                <a:r>
                  <a:rPr lang="en-US" sz="800" dirty="0"/>
                  <a:t> EÚ</a:t>
                </a:r>
                <a:endParaRPr lang="de-DE" sz="800" dirty="0"/>
              </a:p>
            </p:txBody>
          </p:sp>
        </p:grpSp>
        <p:grpSp>
          <p:nvGrpSpPr>
            <p:cNvPr id="66" name="Gruppieren 65"/>
            <p:cNvGrpSpPr/>
            <p:nvPr/>
          </p:nvGrpSpPr>
          <p:grpSpPr>
            <a:xfrm>
              <a:off x="6551648" y="4197742"/>
              <a:ext cx="721409" cy="779820"/>
              <a:chOff x="6541745" y="2102242"/>
              <a:chExt cx="721409" cy="779820"/>
            </a:xfrm>
          </p:grpSpPr>
          <p:pic>
            <p:nvPicPr>
              <p:cNvPr id="67" name="Grafik 6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3154" y="2102242"/>
                <a:ext cx="720000" cy="720000"/>
              </a:xfrm>
              <a:prstGeom prst="rect">
                <a:avLst/>
              </a:prstGeom>
            </p:spPr>
          </p:pic>
          <p:sp>
            <p:nvSpPr>
              <p:cNvPr id="68" name="Textfeld 67"/>
              <p:cNvSpPr txBox="1"/>
              <p:nvPr/>
            </p:nvSpPr>
            <p:spPr>
              <a:xfrm>
                <a:off x="6541745" y="2666618"/>
                <a:ext cx="72000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Depo</a:t>
                </a:r>
                <a:endParaRPr lang="de-DE" sz="800" dirty="0"/>
              </a:p>
            </p:txBody>
          </p:sp>
        </p:grpSp>
        <p:grpSp>
          <p:nvGrpSpPr>
            <p:cNvPr id="69" name="Gruppieren 68"/>
            <p:cNvGrpSpPr/>
            <p:nvPr/>
          </p:nvGrpSpPr>
          <p:grpSpPr>
            <a:xfrm>
              <a:off x="4999917" y="4197742"/>
              <a:ext cx="720002" cy="1026041"/>
              <a:chOff x="4988328" y="2102242"/>
              <a:chExt cx="720002" cy="1026041"/>
            </a:xfrm>
          </p:grpSpPr>
          <p:pic>
            <p:nvPicPr>
              <p:cNvPr id="70" name="Grafik 6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8328" y="2102242"/>
                <a:ext cx="720000" cy="720000"/>
              </a:xfrm>
              <a:prstGeom prst="rect">
                <a:avLst/>
              </a:prstGeom>
            </p:spPr>
          </p:pic>
          <p:sp>
            <p:nvSpPr>
              <p:cNvPr id="71" name="Textfeld 70"/>
              <p:cNvSpPr txBox="1"/>
              <p:nvPr/>
            </p:nvSpPr>
            <p:spPr>
              <a:xfrm>
                <a:off x="4988328" y="2666618"/>
                <a:ext cx="7200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err="1"/>
                  <a:t>Dovozné</a:t>
                </a:r>
                <a:r>
                  <a:rPr lang="en-US" sz="800" dirty="0"/>
                  <a:t> </a:t>
                </a:r>
                <a:r>
                  <a:rPr lang="sk-SK" sz="800" dirty="0"/>
                  <a:t>prekladisko</a:t>
                </a:r>
                <a:r>
                  <a:rPr lang="en-US" sz="800" dirty="0"/>
                  <a:t> UK</a:t>
                </a:r>
                <a:endParaRPr lang="de-DE" sz="800" dirty="0"/>
              </a:p>
            </p:txBody>
          </p:sp>
        </p:grpSp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012" y="4984331"/>
              <a:ext cx="720000" cy="720000"/>
            </a:xfrm>
            <a:prstGeom prst="rect">
              <a:avLst/>
            </a:prstGeom>
            <a:noFill/>
          </p:spPr>
        </p:pic>
        <p:cxnSp>
          <p:nvCxnSpPr>
            <p:cNvPr id="78" name="Gerader Verbinder 77"/>
            <p:cNvCxnSpPr/>
            <p:nvPr/>
          </p:nvCxnSpPr>
          <p:spPr>
            <a:xfrm>
              <a:off x="4258003" y="5570981"/>
              <a:ext cx="0" cy="28800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/>
            <p:cNvSpPr txBox="1"/>
            <p:nvPr/>
          </p:nvSpPr>
          <p:spPr>
            <a:xfrm>
              <a:off x="3695262" y="3523933"/>
              <a:ext cx="11304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000" dirty="0">
                  <a:solidFill>
                    <a:srgbClr val="FF0000"/>
                  </a:solidFill>
                </a:rPr>
                <a:t>Hranica</a:t>
              </a:r>
              <a:r>
                <a:rPr lang="en-US" sz="1000" dirty="0">
                  <a:solidFill>
                    <a:srgbClr val="FF0000"/>
                  </a:solidFill>
                </a:rPr>
                <a:t> EU - UK</a:t>
              </a:r>
            </a:p>
          </p:txBody>
        </p:sp>
      </p:grpSp>
      <p:grpSp>
        <p:nvGrpSpPr>
          <p:cNvPr id="105" name="Gruppieren 104"/>
          <p:cNvGrpSpPr/>
          <p:nvPr/>
        </p:nvGrpSpPr>
        <p:grpSpPr>
          <a:xfrm>
            <a:off x="959967" y="4254484"/>
            <a:ext cx="788998" cy="687369"/>
            <a:chOff x="289353" y="5348064"/>
            <a:chExt cx="788998" cy="687369"/>
          </a:xfrm>
        </p:grpSpPr>
        <p:pic>
          <p:nvPicPr>
            <p:cNvPr id="73" name="Grafik 7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99" y="5348064"/>
              <a:ext cx="360000" cy="360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90" name="Textfeld 89"/>
            <p:cNvSpPr txBox="1"/>
            <p:nvPr/>
          </p:nvSpPr>
          <p:spPr>
            <a:xfrm>
              <a:off x="289353" y="5696879"/>
              <a:ext cx="7889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k-SK" sz="800" dirty="0">
                  <a:solidFill>
                    <a:srgbClr val="FF0000"/>
                  </a:solidFill>
                </a:rPr>
                <a:t>Požadované </a:t>
              </a:r>
            </a:p>
            <a:p>
              <a:pPr algn="ctr"/>
              <a:r>
                <a:rPr lang="sk-SK" sz="800" dirty="0">
                  <a:solidFill>
                    <a:srgbClr val="FF0000"/>
                  </a:solidFill>
                </a:rPr>
                <a:t>dokumenty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7" name="Gruppieren 96"/>
          <p:cNvGrpSpPr/>
          <p:nvPr/>
        </p:nvGrpSpPr>
        <p:grpSpPr>
          <a:xfrm>
            <a:off x="5494950" y="3949072"/>
            <a:ext cx="1349340" cy="813046"/>
            <a:chOff x="2377151" y="3815722"/>
            <a:chExt cx="1349340" cy="813046"/>
          </a:xfrm>
        </p:grpSpPr>
        <p:sp>
          <p:nvSpPr>
            <p:cNvPr id="100" name="Ellipse 99"/>
            <p:cNvSpPr/>
            <p:nvPr/>
          </p:nvSpPr>
          <p:spPr>
            <a:xfrm>
              <a:off x="2871812" y="426876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€</a:t>
              </a:r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2377151" y="3815722"/>
              <a:ext cx="1349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800" dirty="0">
                  <a:solidFill>
                    <a:srgbClr val="FF0000"/>
                  </a:solidFill>
                </a:rPr>
                <a:t>Platba colného poplatku, cla a daní.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8" name="Rechteck 107"/>
          <p:cNvSpPr/>
          <p:nvPr/>
        </p:nvSpPr>
        <p:spPr>
          <a:xfrm>
            <a:off x="316602" y="1341438"/>
            <a:ext cx="1369323" cy="3254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200" b="1" dirty="0"/>
              <a:t>Súčasný proces</a:t>
            </a:r>
            <a:endParaRPr lang="de-DE" sz="1200" b="1" dirty="0"/>
          </a:p>
        </p:txBody>
      </p:sp>
      <p:sp>
        <p:nvSpPr>
          <p:cNvPr id="112" name="Interaktive Schaltfläche: Anfang 111">
            <a:hlinkClick r:id="rId9" action="ppaction://hlinksldjump" highlightClick="1"/>
          </p:cNvPr>
          <p:cNvSpPr/>
          <p:nvPr/>
        </p:nvSpPr>
        <p:spPr>
          <a:xfrm>
            <a:off x="118366" y="6260139"/>
            <a:ext cx="213527" cy="141407"/>
          </a:xfrm>
          <a:prstGeom prst="actionButtonBeginning">
            <a:avLst/>
          </a:prstGeom>
          <a:solidFill>
            <a:srgbClr val="B9B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4" name="Gerader Verbinder 113"/>
          <p:cNvCxnSpPr/>
          <p:nvPr/>
        </p:nvCxnSpPr>
        <p:spPr>
          <a:xfrm>
            <a:off x="323850" y="3429000"/>
            <a:ext cx="8503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winkelte Verbindung 50"/>
          <p:cNvCxnSpPr>
            <a:endCxn id="59" idx="2"/>
          </p:cNvCxnSpPr>
          <p:nvPr/>
        </p:nvCxnSpPr>
        <p:spPr>
          <a:xfrm flipV="1">
            <a:off x="7098711" y="5135242"/>
            <a:ext cx="1366075" cy="865644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feld 109"/>
          <p:cNvSpPr txBox="1"/>
          <p:nvPr/>
        </p:nvSpPr>
        <p:spPr>
          <a:xfrm>
            <a:off x="5240510" y="5893164"/>
            <a:ext cx="2087431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rgbClr val="FF0000"/>
                </a:solidFill>
              </a:rPr>
              <a:t>Pravidlá </a:t>
            </a:r>
            <a:r>
              <a:rPr lang="en-US" sz="800" dirty="0">
                <a:solidFill>
                  <a:srgbClr val="FF0000"/>
                </a:solidFill>
              </a:rPr>
              <a:t>Incoterm</a:t>
            </a:r>
            <a:r>
              <a:rPr lang="sk-SK" sz="800" dirty="0">
                <a:solidFill>
                  <a:srgbClr val="FF0000"/>
                </a:solidFill>
              </a:rPr>
              <a:t> určia, kto bude platcom</a:t>
            </a:r>
            <a:endParaRPr lang="en-US" sz="800" dirty="0">
              <a:solidFill>
                <a:srgbClr val="FF0000"/>
              </a:solidFill>
            </a:endParaRPr>
          </a:p>
        </p:txBody>
      </p:sp>
      <p:grpSp>
        <p:nvGrpSpPr>
          <p:cNvPr id="98" name="Gruppieren 97"/>
          <p:cNvGrpSpPr/>
          <p:nvPr/>
        </p:nvGrpSpPr>
        <p:grpSpPr>
          <a:xfrm>
            <a:off x="2574774" y="3949072"/>
            <a:ext cx="954108" cy="882329"/>
            <a:chOff x="2574774" y="3949072"/>
            <a:chExt cx="954108" cy="882329"/>
          </a:xfrm>
        </p:grpSpPr>
        <p:sp>
          <p:nvSpPr>
            <p:cNvPr id="101" name="Textfeld 100"/>
            <p:cNvSpPr txBox="1"/>
            <p:nvPr/>
          </p:nvSpPr>
          <p:spPr>
            <a:xfrm>
              <a:off x="2574774" y="3949072"/>
              <a:ext cx="9541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k-SK" sz="800" dirty="0">
                  <a:solidFill>
                    <a:srgbClr val="FF0000"/>
                  </a:solidFill>
                </a:rPr>
                <a:t>Čakanie na </a:t>
              </a:r>
            </a:p>
            <a:p>
              <a:pPr algn="ctr"/>
              <a:r>
                <a:rPr lang="sk-SK" sz="800" dirty="0">
                  <a:solidFill>
                    <a:srgbClr val="FF0000"/>
                  </a:solidFill>
                </a:rPr>
                <a:t>vývozné konanie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  <p:pic>
          <p:nvPicPr>
            <p:cNvPr id="102" name="Grafik 10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5246" y="4402118"/>
              <a:ext cx="333142" cy="429283"/>
            </a:xfrm>
            <a:prstGeom prst="rect">
              <a:avLst/>
            </a:prstGeom>
          </p:spPr>
        </p:pic>
      </p:grpSp>
      <p:grpSp>
        <p:nvGrpSpPr>
          <p:cNvPr id="103" name="Gruppieren 102"/>
          <p:cNvGrpSpPr/>
          <p:nvPr/>
        </p:nvGrpSpPr>
        <p:grpSpPr>
          <a:xfrm>
            <a:off x="4219352" y="3949072"/>
            <a:ext cx="966932" cy="882329"/>
            <a:chOff x="4219352" y="3949072"/>
            <a:chExt cx="966932" cy="882329"/>
          </a:xfrm>
        </p:grpSpPr>
        <p:sp>
          <p:nvSpPr>
            <p:cNvPr id="104" name="Textfeld 103"/>
            <p:cNvSpPr txBox="1"/>
            <p:nvPr/>
          </p:nvSpPr>
          <p:spPr>
            <a:xfrm>
              <a:off x="4219352" y="3949072"/>
              <a:ext cx="9669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k-SK" sz="800" dirty="0">
                  <a:solidFill>
                    <a:srgbClr val="FF0000"/>
                  </a:solidFill>
                </a:rPr>
                <a:t>Čakanie na </a:t>
              </a:r>
            </a:p>
            <a:p>
              <a:pPr algn="ctr"/>
              <a:r>
                <a:rPr lang="sk-SK" sz="800" dirty="0">
                  <a:solidFill>
                    <a:srgbClr val="FF0000"/>
                  </a:solidFill>
                </a:rPr>
                <a:t>dovozné konanie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  <p:pic>
          <p:nvPicPr>
            <p:cNvPr id="106" name="Grafik 10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6242" y="4402118"/>
              <a:ext cx="333142" cy="4292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09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3" grpId="0" animBg="1"/>
      <p:bldP spid="46" grpId="0" animBg="1"/>
      <p:bldP spid="52" grpId="0" animBg="1"/>
      <p:bldP spid="55" grpId="0" animBg="1"/>
      <p:bldP spid="49" grpId="0" animBg="1"/>
      <p:bldP spid="108" grpId="0" animBg="1"/>
      <p:bldP spid="1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/>
              <a:t>Užitočné informácie: </a:t>
            </a:r>
            <a:br>
              <a:rPr lang="sk-SK" sz="2400" dirty="0"/>
            </a:b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Informácie</a:t>
            </a:r>
            <a:r>
              <a:rPr lang="en-US" dirty="0"/>
              <a:t> pre </a:t>
            </a:r>
            <a:r>
              <a:rPr lang="en-US" dirty="0" err="1"/>
              <a:t>zákazníkov</a:t>
            </a:r>
            <a:r>
              <a:rPr lang="en-US" dirty="0"/>
              <a:t> GLS: </a:t>
            </a:r>
            <a:r>
              <a:rPr lang="en-US" dirty="0" err="1"/>
              <a:t>Doručovanie</a:t>
            </a:r>
            <a:r>
              <a:rPr lang="en-US" dirty="0"/>
              <a:t> </a:t>
            </a:r>
            <a:r>
              <a:rPr lang="en-US"/>
              <a:t>do UK </a:t>
            </a:r>
            <a:r>
              <a:rPr lang="en-US" err="1"/>
              <a:t>po</a:t>
            </a:r>
            <a:r>
              <a:rPr lang="en-US"/>
              <a:t> Brexite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32559" y="1080000"/>
            <a:ext cx="3506016" cy="5043487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sk-SK" sz="1400" b="0" dirty="0"/>
          </a:p>
          <a:p>
            <a:pPr>
              <a:spcAft>
                <a:spcPts val="1200"/>
              </a:spcAft>
            </a:pPr>
            <a:r>
              <a:rPr lang="sk-SK" sz="1400" b="0" dirty="0">
                <a:hlinkClick r:id="rId2"/>
              </a:rPr>
              <a:t>https://www.gov.uk/government/publications/changes-to-vat-treatment-of-overseas-goods-sold-to-customers-from-1-january-2021/changes-to-vat-treatment-of-overseas-goods-sold-to-customers-from-1-january-2021</a:t>
            </a:r>
            <a:endParaRPr lang="sk-SK" sz="1400" b="0" dirty="0"/>
          </a:p>
          <a:p>
            <a:pPr>
              <a:spcAft>
                <a:spcPts val="1200"/>
              </a:spcAft>
            </a:pPr>
            <a:endParaRPr lang="sk-SK" sz="1400" b="0" dirty="0"/>
          </a:p>
          <a:p>
            <a:pPr>
              <a:spcAft>
                <a:spcPts val="1200"/>
              </a:spcAft>
            </a:pPr>
            <a:r>
              <a:rPr lang="sk-SK" sz="1400" b="0" dirty="0">
                <a:hlinkClick r:id="rId3"/>
              </a:rPr>
              <a:t>https://www.financnasprava.sk/sk/danovi-a-colni-specialisti/clo/brexit</a:t>
            </a:r>
            <a:endParaRPr lang="sk-SK" sz="1400" b="0" dirty="0"/>
          </a:p>
          <a:p>
            <a:pPr>
              <a:spcAft>
                <a:spcPts val="1200"/>
              </a:spcAft>
            </a:pPr>
            <a:endParaRPr lang="sk-SK" sz="1400" b="0" dirty="0"/>
          </a:p>
          <a:p>
            <a:pPr>
              <a:spcAft>
                <a:spcPts val="1200"/>
              </a:spcAft>
            </a:pPr>
            <a:r>
              <a:rPr lang="sk-SK" sz="1400" b="0" dirty="0">
                <a:hlinkClick r:id="rId4"/>
              </a:rPr>
              <a:t>https://ec.europa.eu/taxation_customs/uk-withdrawal-sk</a:t>
            </a:r>
            <a:endParaRPr lang="sk-SK" sz="1400" b="0" dirty="0"/>
          </a:p>
          <a:p>
            <a:pPr>
              <a:spcAft>
                <a:spcPts val="1200"/>
              </a:spcAft>
            </a:pPr>
            <a:r>
              <a:rPr lang="de-DE" sz="1400" dirty="0">
                <a:solidFill>
                  <a:schemeClr val="bg1"/>
                </a:solidFill>
              </a:rPr>
              <a:t>https://www.gov.uk/government/publications/changes-to-https://www.gov.uk/government/publications/changes-to-vat-treatment-of-overseas-goods-sold-to-customers-f</a:t>
            </a:r>
            <a:endParaRPr lang="en-US" sz="1400" dirty="0"/>
          </a:p>
          <a:p>
            <a:pPr>
              <a:spcAft>
                <a:spcPts val="1200"/>
              </a:spcAft>
            </a:pPr>
            <a:r>
              <a:rPr lang="de-DE" sz="1400" dirty="0">
                <a:solidFill>
                  <a:schemeClr val="bg1"/>
                </a:solidFill>
              </a:rPr>
              <a:t>/</a:t>
            </a:r>
            <a:endParaRPr lang="en-US" sz="1400" b="0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-169" r="38945" b="169"/>
          <a:stretch/>
        </p:blipFill>
        <p:spPr/>
      </p:pic>
      <p:sp>
        <p:nvSpPr>
          <p:cNvPr id="8" name="Interaktive Schaltfläche: Anfang 7">
            <a:hlinkClick r:id="rId6" action="ppaction://hlinksldjump" highlightClick="1"/>
          </p:cNvPr>
          <p:cNvSpPr/>
          <p:nvPr/>
        </p:nvSpPr>
        <p:spPr>
          <a:xfrm>
            <a:off x="118366" y="6260139"/>
            <a:ext cx="213527" cy="141407"/>
          </a:xfrm>
          <a:prstGeom prst="actionButtonBeginning">
            <a:avLst/>
          </a:prstGeom>
          <a:solidFill>
            <a:srgbClr val="B9B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23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2" b="29745"/>
          <a:stretch/>
        </p:blipFill>
        <p:spPr>
          <a:xfrm>
            <a:off x="0" y="-8792"/>
            <a:ext cx="9144000" cy="3446584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 err="1"/>
              <a:t>Informácie</a:t>
            </a:r>
            <a:r>
              <a:rPr lang="en-US" noProof="0" dirty="0"/>
              <a:t> pre </a:t>
            </a:r>
            <a:r>
              <a:rPr lang="en-US" noProof="0" dirty="0" err="1"/>
              <a:t>zákazníkov</a:t>
            </a:r>
            <a:r>
              <a:rPr lang="en-US" noProof="0" dirty="0"/>
              <a:t> GLS: </a:t>
            </a:r>
            <a:r>
              <a:rPr lang="en-US" noProof="0" dirty="0" err="1"/>
              <a:t>Doručovanie</a:t>
            </a:r>
            <a:r>
              <a:rPr lang="en-US" noProof="0" dirty="0"/>
              <a:t> </a:t>
            </a:r>
            <a:r>
              <a:rPr lang="en-US" noProof="0"/>
              <a:t>do UK </a:t>
            </a:r>
            <a:r>
              <a:rPr lang="en-US" noProof="0" err="1"/>
              <a:t>po</a:t>
            </a:r>
            <a:r>
              <a:rPr lang="en-US" noProof="0"/>
              <a:t> Brexite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854439" y="4155168"/>
            <a:ext cx="6214576" cy="1447793"/>
          </a:xfrm>
        </p:spPr>
        <p:txBody>
          <a:bodyPr/>
          <a:lstStyle/>
          <a:p>
            <a:r>
              <a:rPr lang="sk-SK" dirty="0" smtClean="0"/>
              <a:t>Radi by sme Vás upozornili, že tieto informácie nie sú konečné a môžu sa ešte meniť.</a:t>
            </a:r>
          </a:p>
          <a:p>
            <a:endParaRPr lang="sk-SK" dirty="0" smtClean="0"/>
          </a:p>
          <a:p>
            <a:r>
              <a:rPr lang="sk-SK" dirty="0" smtClean="0"/>
              <a:t>Ďakujeme</a:t>
            </a:r>
            <a:r>
              <a:rPr lang="en-US" dirty="0" smtClean="0"/>
              <a:t>!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9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/>
              <a:t>Jednania EÚ a UK o colnom procese od roku 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Informácie</a:t>
            </a:r>
            <a:r>
              <a:rPr lang="en-US" dirty="0"/>
              <a:t> pre </a:t>
            </a:r>
            <a:r>
              <a:rPr lang="en-US" dirty="0" err="1"/>
              <a:t>zákazníkov</a:t>
            </a:r>
            <a:r>
              <a:rPr lang="en-US" dirty="0"/>
              <a:t> GLS: </a:t>
            </a:r>
            <a:r>
              <a:rPr lang="sk-SK" dirty="0"/>
              <a:t>Doručovanie do UK po </a:t>
            </a:r>
            <a:r>
              <a:rPr lang="sk-SK" dirty="0" err="1"/>
              <a:t>Brexite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dirty="0"/>
              <a:t>Konečný stav ešte nebol zadefinovaný a závisí od prebiehajúcich rokovaní </a:t>
            </a:r>
            <a:endParaRPr lang="en-US" dirty="0"/>
          </a:p>
        </p:txBody>
      </p:sp>
      <p:sp>
        <p:nvSpPr>
          <p:cNvPr id="14" name="Ellipse 13"/>
          <p:cNvSpPr/>
          <p:nvPr/>
        </p:nvSpPr>
        <p:spPr>
          <a:xfrm>
            <a:off x="323850" y="2432759"/>
            <a:ext cx="1260000" cy="12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de-DE" sz="1100" b="1" dirty="0"/>
              <a:t>31.01.2020</a:t>
            </a:r>
            <a:r>
              <a:rPr lang="de-DE" sz="1100" dirty="0"/>
              <a:t/>
            </a:r>
            <a:br>
              <a:rPr lang="de-DE" sz="1100" dirty="0"/>
            </a:br>
            <a:r>
              <a:rPr lang="en-US" sz="1100" dirty="0"/>
              <a:t>UK </a:t>
            </a:r>
            <a:r>
              <a:rPr lang="sk-SK" sz="1100" dirty="0"/>
              <a:t>ukončilo svoje členstvo v  EÚ </a:t>
            </a:r>
            <a:endParaRPr lang="en-US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1652956" y="2005051"/>
            <a:ext cx="1660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/>
              <a:t>Prechodné obdobie do konca roku </a:t>
            </a:r>
            <a:r>
              <a:rPr lang="en-US" sz="1200" b="1" dirty="0"/>
              <a:t>2020 </a:t>
            </a:r>
            <a:r>
              <a:rPr lang="sk-SK" sz="1200" dirty="0"/>
              <a:t>pre pohyb tovarov medzi EÚ a UK</a:t>
            </a:r>
            <a:r>
              <a:rPr lang="en-US" sz="1200" dirty="0"/>
              <a:t>. </a:t>
            </a:r>
            <a:endParaRPr lang="sk-SK" sz="1200" dirty="0"/>
          </a:p>
          <a:p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r>
              <a:rPr lang="sk-SK" sz="1200" dirty="0"/>
              <a:t>Colný proces v UK od roku 2021 bude závisieť od výsledkov prebiehajúcich rokovaní a dohôd.</a:t>
            </a:r>
            <a:endParaRPr lang="de-DE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6093320" y="1350503"/>
            <a:ext cx="2726830" cy="83099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sk-SK" sz="1200" dirty="0"/>
              <a:t>Tarify a dane v zmysle existujúcich štandardov</a:t>
            </a:r>
            <a:endParaRPr lang="en-US" sz="1200" dirty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sk-SK" sz="1200" dirty="0"/>
              <a:t>Vývozné vyhlásenia budú stále vyžadované</a:t>
            </a:r>
            <a:endParaRPr lang="de-DE" sz="1200" dirty="0"/>
          </a:p>
        </p:txBody>
      </p:sp>
      <p:sp>
        <p:nvSpPr>
          <p:cNvPr id="24" name="Textfeld 23"/>
          <p:cNvSpPr txBox="1"/>
          <p:nvPr/>
        </p:nvSpPr>
        <p:spPr>
          <a:xfrm>
            <a:off x="6093320" y="3787930"/>
            <a:ext cx="2726829" cy="138499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sk-SK" sz="1200" dirty="0"/>
              <a:t>Pohyb tovarov a tým aj zásielok medzi EÚ a UK bude predmetom colného dohľadu</a:t>
            </a:r>
            <a:endParaRPr lang="en-US" sz="12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sk-SK" sz="1200" dirty="0"/>
              <a:t>V zmysle aktuálnych plánov bude možné bezcolné doručenie zásielok do UK naposledy dňa 30.12.2020</a:t>
            </a:r>
            <a:endParaRPr lang="de-DE" sz="1200" dirty="0"/>
          </a:p>
        </p:txBody>
      </p:sp>
      <p:sp>
        <p:nvSpPr>
          <p:cNvPr id="27" name="Gleichschenkliges Dreieck 26"/>
          <p:cNvSpPr/>
          <p:nvPr/>
        </p:nvSpPr>
        <p:spPr>
          <a:xfrm rot="5400000">
            <a:off x="5616407" y="1699325"/>
            <a:ext cx="646327" cy="13335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Gleichschenkliges Dreieck 27"/>
          <p:cNvSpPr/>
          <p:nvPr/>
        </p:nvSpPr>
        <p:spPr>
          <a:xfrm rot="5400000">
            <a:off x="5524072" y="4383047"/>
            <a:ext cx="830998" cy="13335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r Verbinder 29"/>
          <p:cNvCxnSpPr>
            <a:stCxn id="35" idx="2"/>
            <a:endCxn id="34" idx="0"/>
          </p:cNvCxnSpPr>
          <p:nvPr/>
        </p:nvCxnSpPr>
        <p:spPr>
          <a:xfrm flipH="1">
            <a:off x="4804746" y="2089654"/>
            <a:ext cx="60021" cy="34310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>
            <a:stCxn id="34" idx="2"/>
            <a:endCxn id="36" idx="0"/>
          </p:cNvCxnSpPr>
          <p:nvPr/>
        </p:nvCxnSpPr>
        <p:spPr>
          <a:xfrm>
            <a:off x="4804746" y="3728030"/>
            <a:ext cx="60021" cy="32446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ussdiagramm: Verzweigung 33"/>
          <p:cNvSpPr/>
          <p:nvPr/>
        </p:nvSpPr>
        <p:spPr>
          <a:xfrm>
            <a:off x="3313467" y="2432759"/>
            <a:ext cx="2982557" cy="1295271"/>
          </a:xfrm>
          <a:prstGeom prst="flowChartDecisi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0" anchor="ctr"/>
          <a:lstStyle/>
          <a:p>
            <a:pPr algn="ctr"/>
            <a:r>
              <a:rPr lang="en-US" sz="1100" b="1" dirty="0"/>
              <a:t>31.12.2020</a:t>
            </a:r>
            <a:endParaRPr lang="sk-SK" sz="1100" b="1" dirty="0"/>
          </a:p>
          <a:p>
            <a:pPr algn="ctr"/>
            <a:r>
              <a:rPr lang="sk-SK" sz="1100" b="1" dirty="0"/>
              <a:t>Koniec prechodného obdobia </a:t>
            </a:r>
            <a:r>
              <a:rPr lang="en-US" sz="1100" dirty="0">
                <a:sym typeface="Wingdings" panose="05000000000000000000" pitchFamily="2" charset="2"/>
              </a:rPr>
              <a:t> </a:t>
            </a:r>
            <a:r>
              <a:rPr lang="en-US" sz="1100" dirty="0"/>
              <a:t>2 </a:t>
            </a:r>
            <a:r>
              <a:rPr lang="sk-SK" sz="1100" dirty="0"/>
              <a:t>možné výstupy od </a:t>
            </a:r>
            <a:r>
              <a:rPr lang="en-US" sz="1100" dirty="0"/>
              <a:t>01.01.2021:</a:t>
            </a:r>
          </a:p>
          <a:p>
            <a:pPr algn="ctr"/>
            <a:endParaRPr lang="de-DE" sz="1100" dirty="0"/>
          </a:p>
        </p:txBody>
      </p:sp>
      <p:sp>
        <p:nvSpPr>
          <p:cNvPr id="35" name="Flussdiagramm: Alternativer Prozess 34"/>
          <p:cNvSpPr/>
          <p:nvPr/>
        </p:nvSpPr>
        <p:spPr>
          <a:xfrm>
            <a:off x="3940842" y="1443323"/>
            <a:ext cx="1847850" cy="646331"/>
          </a:xfrm>
          <a:prstGeom prst="flowChartAlternateProcess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A. </a:t>
            </a:r>
            <a:r>
              <a:rPr lang="sk-SK" sz="1200" dirty="0">
                <a:solidFill>
                  <a:schemeClr val="tx1"/>
                </a:solidFill>
              </a:rPr>
              <a:t>EÚ a UK uzatvoria </a:t>
            </a:r>
            <a:r>
              <a:rPr lang="sk-SK" sz="1200" b="1" dirty="0">
                <a:solidFill>
                  <a:schemeClr val="tx1"/>
                </a:solidFill>
              </a:rPr>
              <a:t>Dohodu o voľnom obchodovaní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6" name="Flussdiagramm: Alternativer Prozess 35"/>
          <p:cNvSpPr/>
          <p:nvPr/>
        </p:nvSpPr>
        <p:spPr>
          <a:xfrm>
            <a:off x="3940842" y="4052498"/>
            <a:ext cx="1847850" cy="794451"/>
          </a:xfrm>
          <a:prstGeom prst="flowChartAlternateProcess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B. </a:t>
            </a:r>
            <a:r>
              <a:rPr lang="en-US" sz="1200" dirty="0">
                <a:solidFill>
                  <a:schemeClr val="tx1"/>
                </a:solidFill>
              </a:rPr>
              <a:t>UK </a:t>
            </a:r>
            <a:r>
              <a:rPr lang="sk-SK" sz="1200" dirty="0">
                <a:solidFill>
                  <a:schemeClr val="tx1"/>
                </a:solidFill>
              </a:rPr>
              <a:t>dostane </a:t>
            </a:r>
            <a:r>
              <a:rPr lang="sk-SK" sz="1200" b="1" dirty="0">
                <a:solidFill>
                  <a:schemeClr val="tx1"/>
                </a:solidFill>
              </a:rPr>
              <a:t>štatút</a:t>
            </a:r>
            <a:r>
              <a:rPr lang="sk-SK" sz="1200" dirty="0">
                <a:solidFill>
                  <a:schemeClr val="tx1"/>
                </a:solidFill>
              </a:rPr>
              <a:t> </a:t>
            </a:r>
            <a:r>
              <a:rPr lang="sk-SK" sz="1200" b="1" dirty="0">
                <a:solidFill>
                  <a:schemeClr val="tx1"/>
                </a:solidFill>
              </a:rPr>
              <a:t>tretej krajiny </a:t>
            </a:r>
            <a:r>
              <a:rPr lang="sk-SK" sz="1200" dirty="0">
                <a:solidFill>
                  <a:schemeClr val="tx1"/>
                </a:solidFill>
              </a:rPr>
              <a:t>z pohľadu EÚ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41" name="Gerader Verbinder 40"/>
          <p:cNvCxnSpPr>
            <a:stCxn id="14" idx="6"/>
          </p:cNvCxnSpPr>
          <p:nvPr/>
        </p:nvCxnSpPr>
        <p:spPr>
          <a:xfrm>
            <a:off x="1583850" y="3062759"/>
            <a:ext cx="1729618" cy="8317"/>
          </a:xfrm>
          <a:prstGeom prst="line">
            <a:avLst/>
          </a:prstGeom>
          <a:ln w="127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uppieren 51"/>
          <p:cNvGrpSpPr/>
          <p:nvPr/>
        </p:nvGrpSpPr>
        <p:grpSpPr>
          <a:xfrm>
            <a:off x="333623" y="5588428"/>
            <a:ext cx="5455069" cy="514738"/>
            <a:chOff x="333623" y="5632389"/>
            <a:chExt cx="5455069" cy="514738"/>
          </a:xfrm>
        </p:grpSpPr>
        <p:sp>
          <p:nvSpPr>
            <p:cNvPr id="50" name="Textfeld 49"/>
            <p:cNvSpPr txBox="1"/>
            <p:nvPr/>
          </p:nvSpPr>
          <p:spPr>
            <a:xfrm>
              <a:off x="333623" y="5632389"/>
              <a:ext cx="5455069" cy="514738"/>
            </a:xfrm>
            <a:prstGeom prst="rect">
              <a:avLst/>
            </a:prstGeom>
            <a:solidFill>
              <a:srgbClr val="B9BCCB"/>
            </a:solidFill>
            <a:ln>
              <a:noFill/>
            </a:ln>
          </p:spPr>
          <p:txBody>
            <a:bodyPr wrap="square" lIns="360000" tIns="72000" bIns="7200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k-SK" sz="1200" dirty="0"/>
                <a:t>Írska republika ostáva členom EÚ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k-SK" sz="1200" dirty="0"/>
                <a:t>Pre doručovanie do Írska nebudú požadované žiadne colné dokumenty</a:t>
              </a:r>
              <a:endParaRPr lang="en-US" sz="1200" dirty="0"/>
            </a:p>
          </p:txBody>
        </p:sp>
        <p:sp>
          <p:nvSpPr>
            <p:cNvPr id="51" name="Gleichschenkliges Dreieck 50"/>
            <p:cNvSpPr/>
            <p:nvPr/>
          </p:nvSpPr>
          <p:spPr>
            <a:xfrm rot="5400000">
              <a:off x="299428" y="5823082"/>
              <a:ext cx="360000" cy="13335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Interaktive Schaltfläche: Anfang 20">
            <a:hlinkClick r:id="rId2" action="ppaction://hlinksldjump" highlightClick="1"/>
          </p:cNvPr>
          <p:cNvSpPr/>
          <p:nvPr/>
        </p:nvSpPr>
        <p:spPr>
          <a:xfrm>
            <a:off x="118366" y="6260139"/>
            <a:ext cx="213527" cy="141407"/>
          </a:xfrm>
          <a:prstGeom prst="actionButtonBeginning">
            <a:avLst/>
          </a:prstGeom>
          <a:solidFill>
            <a:srgbClr val="B9B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0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22" grpId="0" animBg="1"/>
      <p:bldP spid="24" grpId="0" animBg="1"/>
      <p:bldP spid="27" grpId="0" animBg="1"/>
      <p:bldP spid="28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1661746"/>
            <a:ext cx="9144000" cy="4044462"/>
          </a:xfrm>
          <a:prstGeom prst="rect">
            <a:avLst/>
          </a:prstGeom>
          <a:solidFill>
            <a:srgbClr val="E7E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 čo sa vývozcovia musia pripraviť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Informácie</a:t>
            </a:r>
            <a:r>
              <a:rPr lang="en-US" dirty="0"/>
              <a:t> pre </a:t>
            </a:r>
            <a:r>
              <a:rPr lang="en-US" dirty="0" err="1"/>
              <a:t>zákazníkov</a:t>
            </a:r>
            <a:r>
              <a:rPr lang="en-US" dirty="0"/>
              <a:t> GLS: </a:t>
            </a:r>
            <a:r>
              <a:rPr lang="en-US" dirty="0" err="1"/>
              <a:t>Doručovanie</a:t>
            </a:r>
            <a:r>
              <a:rPr lang="en-US" dirty="0"/>
              <a:t> </a:t>
            </a:r>
            <a:r>
              <a:rPr lang="en-US"/>
              <a:t>do UK </a:t>
            </a:r>
            <a:r>
              <a:rPr lang="en-US" err="1"/>
              <a:t>po</a:t>
            </a:r>
            <a:r>
              <a:rPr lang="en-US"/>
              <a:t> Brexite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31596" y="856842"/>
            <a:ext cx="8496000" cy="314556"/>
          </a:xfrm>
        </p:spPr>
        <p:txBody>
          <a:bodyPr/>
          <a:lstStyle/>
          <a:p>
            <a:r>
              <a:rPr lang="sk-SK" dirty="0"/>
              <a:t>Príprava pre budúce doručovanie do UK v pár krokoch</a:t>
            </a:r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069879768"/>
              </p:ext>
            </p:extLst>
          </p:nvPr>
        </p:nvGraphicFramePr>
        <p:xfrm>
          <a:off x="331596" y="1178169"/>
          <a:ext cx="8488554" cy="491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Interaktive Schaltfläche: Anfang 7">
            <a:hlinkClick r:id="rId7" action="ppaction://hlinksldjump" highlightClick="1"/>
          </p:cNvPr>
          <p:cNvSpPr/>
          <p:nvPr/>
        </p:nvSpPr>
        <p:spPr>
          <a:xfrm>
            <a:off x="118366" y="6260139"/>
            <a:ext cx="213527" cy="141407"/>
          </a:xfrm>
          <a:prstGeom prst="actionButtonBeginning">
            <a:avLst/>
          </a:prstGeom>
          <a:solidFill>
            <a:srgbClr val="B9B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35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 | EORI </a:t>
            </a:r>
            <a:r>
              <a:rPr lang="sk-SK" dirty="0"/>
              <a:t>číslo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 err="1"/>
              <a:t>Informácie</a:t>
            </a:r>
            <a:r>
              <a:rPr lang="en-US" noProof="0" dirty="0"/>
              <a:t> pre </a:t>
            </a:r>
            <a:r>
              <a:rPr lang="en-US" noProof="0" dirty="0" err="1"/>
              <a:t>zákazníkov</a:t>
            </a:r>
            <a:r>
              <a:rPr lang="en-US" noProof="0" dirty="0"/>
              <a:t> GLS: </a:t>
            </a:r>
            <a:r>
              <a:rPr lang="en-US" noProof="0" dirty="0" err="1"/>
              <a:t>Doručovanie</a:t>
            </a:r>
            <a:r>
              <a:rPr lang="en-US" noProof="0" dirty="0"/>
              <a:t> </a:t>
            </a:r>
            <a:r>
              <a:rPr lang="en-US" noProof="0"/>
              <a:t>do UK </a:t>
            </a:r>
            <a:r>
              <a:rPr lang="en-US" noProof="0" err="1"/>
              <a:t>po</a:t>
            </a:r>
            <a:r>
              <a:rPr lang="en-US" noProof="0"/>
              <a:t> Brexite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EORI </a:t>
            </a:r>
            <a:r>
              <a:rPr lang="sk-SK" dirty="0"/>
              <a:t>číslo</a:t>
            </a:r>
            <a:r>
              <a:rPr lang="de-DE" dirty="0"/>
              <a:t> = </a:t>
            </a:r>
            <a:r>
              <a:rPr lang="sk-SK" dirty="0"/>
              <a:t>z angl. </a:t>
            </a:r>
            <a:r>
              <a:rPr lang="en-US" dirty="0"/>
              <a:t>Economic Operators’ Registration and Identification</a:t>
            </a:r>
            <a:r>
              <a:rPr lang="sk-SK" dirty="0"/>
              <a:t> (Obchodná registrácia a identifikácia prevádzkovateľa)</a:t>
            </a:r>
            <a:endParaRPr lang="en-US" dirty="0"/>
          </a:p>
          <a:p>
            <a:endParaRPr lang="de-DE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4225134409"/>
              </p:ext>
            </p:extLst>
          </p:nvPr>
        </p:nvGraphicFramePr>
        <p:xfrm>
          <a:off x="331743" y="1261629"/>
          <a:ext cx="8496301" cy="4861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Interaktive Schaltfläche: Anfang 8">
            <a:hlinkClick r:id="rId7" action="ppaction://hlinksldjump" highlightClick="1"/>
          </p:cNvPr>
          <p:cNvSpPr/>
          <p:nvPr/>
        </p:nvSpPr>
        <p:spPr>
          <a:xfrm>
            <a:off x="118366" y="6260139"/>
            <a:ext cx="213527" cy="141407"/>
          </a:xfrm>
          <a:prstGeom prst="actionButtonBeginning">
            <a:avLst/>
          </a:prstGeom>
          <a:solidFill>
            <a:srgbClr val="B9B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71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D8DB41-172F-4EF4-94E0-3FBCAF31F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37D8DB41-172F-4EF4-94E0-3FBCAF31F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37D8DB41-172F-4EF4-94E0-3FBCAF31F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37D8DB41-172F-4EF4-94E0-3FBCAF31F7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8CB146-F703-4D32-B3E4-9C60FAD35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9A8CB146-F703-4D32-B3E4-9C60FAD35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9A8CB146-F703-4D32-B3E4-9C60FAD35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9A8CB146-F703-4D32-B3E4-9C60FAD35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25A152-D9E1-4FEE-8B07-1BA79F540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D125A152-D9E1-4FEE-8B07-1BA79F540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D125A152-D9E1-4FEE-8B07-1BA79F540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D125A152-D9E1-4FEE-8B07-1BA79F540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CE708C-F97A-47E8-9814-B9AD5C686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64CE708C-F97A-47E8-9814-B9AD5C686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64CE708C-F97A-47E8-9814-B9AD5C686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64CE708C-F97A-47E8-9814-B9AD5C686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| </a:t>
            </a:r>
            <a:r>
              <a:rPr lang="sk-SK" dirty="0"/>
              <a:t>Kategorizovanie tovarov</a:t>
            </a:r>
            <a:r>
              <a:rPr lang="en-US" dirty="0"/>
              <a:t> – </a:t>
            </a:r>
            <a:r>
              <a:rPr lang="sk-SK" dirty="0"/>
              <a:t>Colné tarify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 err="1"/>
              <a:t>Informácie</a:t>
            </a:r>
            <a:r>
              <a:rPr lang="en-US" noProof="0" dirty="0"/>
              <a:t> pre </a:t>
            </a:r>
            <a:r>
              <a:rPr lang="en-US" noProof="0" dirty="0" err="1"/>
              <a:t>zákazníkov</a:t>
            </a:r>
            <a:r>
              <a:rPr lang="en-US" noProof="0" dirty="0"/>
              <a:t> GLS: </a:t>
            </a:r>
            <a:r>
              <a:rPr lang="en-US" noProof="0" dirty="0" err="1"/>
              <a:t>Doručovanie</a:t>
            </a:r>
            <a:r>
              <a:rPr lang="en-US" noProof="0" dirty="0"/>
              <a:t> </a:t>
            </a:r>
            <a:r>
              <a:rPr lang="en-US" noProof="0"/>
              <a:t>do UK </a:t>
            </a:r>
            <a:r>
              <a:rPr lang="en-US" noProof="0" err="1"/>
              <a:t>po</a:t>
            </a:r>
            <a:r>
              <a:rPr lang="en-US" noProof="0"/>
              <a:t> Brexite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32558" y="1341438"/>
            <a:ext cx="4239441" cy="47820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0" dirty="0"/>
              <a:t>Doručovanie tovarov do krajín mimo EÚ musí byť kategorizované</a:t>
            </a:r>
            <a:endParaRPr lang="en-GB" sz="1600" b="0" dirty="0"/>
          </a:p>
          <a:p>
            <a:pPr marL="635000" lvl="1" indent="-285750">
              <a:buFont typeface="Arial" panose="020B0604020202020204" pitchFamily="34" charset="0"/>
              <a:buChar char="•"/>
            </a:pPr>
            <a:r>
              <a:rPr lang="sk-SK" sz="1400" b="0" dirty="0"/>
              <a:t>Colné úrady pre tento účel používajú číselníky colných taríf, tzv. HS číselné kódy  </a:t>
            </a:r>
          </a:p>
          <a:p>
            <a:pPr marL="635000" lvl="1" indent="-285750">
              <a:buFont typeface="Arial" panose="020B0604020202020204" pitchFamily="34" charset="0"/>
              <a:buChar char="•"/>
            </a:pPr>
            <a:r>
              <a:rPr lang="sk-SK" sz="1400" b="0" dirty="0"/>
              <a:t>Tieto kódy určujú kategóriu tovarov vo vašej zásielke a príslušnú výšku poplatkov za dovoz a ostatné dovozné dane </a:t>
            </a:r>
            <a:endParaRPr lang="de-DE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0" dirty="0"/>
              <a:t>K popisu tovarov zasielaných do UK je potrebné uvádzať aj príslušné číslo konkrétneho tovaru/colnej tarify </a:t>
            </a:r>
            <a:r>
              <a:rPr lang="en-GB" sz="16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0" dirty="0"/>
              <a:t>Podrobné informácie ohľadne číselných kódov HS nájdete na webovej stránke </a:t>
            </a:r>
            <a:r>
              <a:rPr lang="en-GB" sz="1600" b="0" u="sng" dirty="0">
                <a:hlinkClick r:id="rId2"/>
              </a:rPr>
              <a:t>https://www.tariffnumber.com/</a:t>
            </a:r>
            <a:endParaRPr lang="de-DE" sz="1600" b="0" dirty="0"/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331893" y="856842"/>
            <a:ext cx="8496000" cy="22821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romanUcPeriod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12" indent="-4000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romanUcPeriod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1613" indent="-3587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romanUcPeriod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4038" indent="-3524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romanUcPeriod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dirty="0"/>
              <a:t>Kategorizácia pomocou číselníka colných taríf </a:t>
            </a:r>
            <a:endParaRPr lang="de-DE" sz="1400" dirty="0"/>
          </a:p>
          <a:p>
            <a:endParaRPr lang="de-DE" sz="1400" dirty="0"/>
          </a:p>
        </p:txBody>
      </p:sp>
      <p:sp>
        <p:nvSpPr>
          <p:cNvPr id="11" name="Interaktive Schaltfläche: Anfang 10">
            <a:hlinkClick r:id="rId3" action="ppaction://hlinksldjump" highlightClick="1"/>
          </p:cNvPr>
          <p:cNvSpPr/>
          <p:nvPr/>
        </p:nvSpPr>
        <p:spPr>
          <a:xfrm>
            <a:off x="118366" y="6260139"/>
            <a:ext cx="213527" cy="141407"/>
          </a:xfrm>
          <a:prstGeom prst="actionButtonBeginning">
            <a:avLst/>
          </a:prstGeom>
          <a:solidFill>
            <a:srgbClr val="B9B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Bildplatzhalter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0"/>
          <a:stretch/>
        </p:blipFill>
        <p:spPr>
          <a:xfrm>
            <a:off x="5265205" y="828265"/>
            <a:ext cx="3884463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9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 | </a:t>
            </a:r>
            <a:r>
              <a:rPr lang="de-DE" dirty="0" err="1"/>
              <a:t>Incoterms</a:t>
            </a:r>
            <a:r>
              <a:rPr lang="de-DE" dirty="0"/>
              <a:t> (</a:t>
            </a:r>
            <a:r>
              <a:rPr lang="sk-SK" dirty="0"/>
              <a:t>z angl. </a:t>
            </a:r>
            <a:r>
              <a:rPr lang="de-DE" dirty="0"/>
              <a:t>International Commercial Terms)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     Medzinárodné obchodné pravidlá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Informácie</a:t>
            </a:r>
            <a:r>
              <a:rPr lang="en-US" dirty="0"/>
              <a:t> pre </a:t>
            </a:r>
            <a:r>
              <a:rPr lang="en-US" dirty="0" err="1"/>
              <a:t>zákazníkov</a:t>
            </a:r>
            <a:r>
              <a:rPr lang="en-US" dirty="0"/>
              <a:t> GLS: </a:t>
            </a:r>
            <a:r>
              <a:rPr lang="en-US" dirty="0" err="1"/>
              <a:t>Doručovanie</a:t>
            </a:r>
            <a:r>
              <a:rPr lang="en-US" dirty="0"/>
              <a:t> </a:t>
            </a:r>
            <a:r>
              <a:rPr lang="en-US"/>
              <a:t>do UK </a:t>
            </a:r>
            <a:r>
              <a:rPr lang="en-US" err="1"/>
              <a:t>po</a:t>
            </a:r>
            <a:r>
              <a:rPr lang="en-US"/>
              <a:t> Brexite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331892" y="856842"/>
            <a:ext cx="8592299" cy="228212"/>
          </a:xfrm>
        </p:spPr>
        <p:txBody>
          <a:bodyPr/>
          <a:lstStyle/>
          <a:p>
            <a:r>
              <a:rPr lang="en-GB" dirty="0"/>
              <a:t>Incoterms </a:t>
            </a:r>
            <a:r>
              <a:rPr lang="sk-SK" dirty="0"/>
              <a:t>špecifikujú, kto hradí doručovacie náklady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23851" y="1341437"/>
            <a:ext cx="8504042" cy="47820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Incoterms </a:t>
            </a:r>
            <a:r>
              <a:rPr lang="sk-SK" sz="1800" dirty="0"/>
              <a:t>špecifikujú, </a:t>
            </a:r>
            <a:r>
              <a:rPr lang="sk-SK" sz="1800" b="0" dirty="0"/>
              <a:t>ktoré náklady vzniknuté počas colného konania nesie vývozca, a ktoré dovozca.</a:t>
            </a:r>
            <a:endParaRPr lang="en-GB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800" b="0" dirty="0"/>
              <a:t>Pri doručovaní do krajiny mimo EÚ sú </a:t>
            </a:r>
            <a:r>
              <a:rPr lang="sk-SK" sz="1800" dirty="0"/>
              <a:t>dane, clá a colné poplatky </a:t>
            </a:r>
            <a:r>
              <a:rPr lang="sk-SK" sz="1800" b="0" dirty="0"/>
              <a:t>zahrnuté spoločne v doručovacích nákladoch</a:t>
            </a:r>
            <a:r>
              <a:rPr lang="en-GB" sz="1800" b="0" dirty="0"/>
              <a:t>.</a:t>
            </a:r>
          </a:p>
          <a:p>
            <a:pPr marL="692150" lvl="1">
              <a:buFont typeface="Arial" panose="020B0604020202020204" pitchFamily="34" charset="0"/>
              <a:buChar char="•"/>
            </a:pPr>
            <a:r>
              <a:rPr lang="sk-SK" sz="1600" dirty="0"/>
              <a:t>Dovozná DPH </a:t>
            </a:r>
            <a:r>
              <a:rPr lang="sk-SK" sz="1600" b="0" dirty="0"/>
              <a:t>je v UK aktuálne na úrovni </a:t>
            </a:r>
            <a:r>
              <a:rPr lang="en-GB" sz="1600" b="0" dirty="0"/>
              <a:t>20%.</a:t>
            </a:r>
          </a:p>
          <a:p>
            <a:pPr marL="692150" lvl="1">
              <a:buFont typeface="Arial" panose="020B0604020202020204" pitchFamily="34" charset="0"/>
              <a:buChar char="•"/>
            </a:pPr>
            <a:r>
              <a:rPr lang="sk-SK" sz="1600" b="0" dirty="0"/>
              <a:t>Výška colných nákladov</a:t>
            </a:r>
            <a:r>
              <a:rPr lang="sk-SK" sz="1600" dirty="0"/>
              <a:t> </a:t>
            </a:r>
            <a:r>
              <a:rPr lang="sk-SK" sz="1600" b="0" dirty="0"/>
              <a:t>závisí na druhu prepravovaného tovaru a na tarifných sadzbách, ktoré stanovuje britská vláda, pokiaľ sa na tieto clá nevzťahujú výnimky.</a:t>
            </a:r>
            <a:endParaRPr lang="en-GB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b="0" dirty="0"/>
          </a:p>
        </p:txBody>
      </p:sp>
      <p:sp>
        <p:nvSpPr>
          <p:cNvPr id="12" name="Textfeld 11"/>
          <p:cNvSpPr txBox="1"/>
          <p:nvPr/>
        </p:nvSpPr>
        <p:spPr>
          <a:xfrm>
            <a:off x="323850" y="5129212"/>
            <a:ext cx="8496300" cy="994273"/>
          </a:xfrm>
          <a:prstGeom prst="rect">
            <a:avLst/>
          </a:prstGeom>
          <a:solidFill>
            <a:srgbClr val="B9BCCB"/>
          </a:solidFill>
          <a:ln>
            <a:noFill/>
          </a:ln>
        </p:spPr>
        <p:txBody>
          <a:bodyPr wrap="square" lIns="360000" tIns="72000" rIns="108000" bIns="72000" rtlCol="0">
            <a:noAutofit/>
          </a:bodyPr>
          <a:lstStyle/>
          <a:p>
            <a:pPr>
              <a:spcAft>
                <a:spcPts val="600"/>
              </a:spcAft>
            </a:pPr>
            <a:r>
              <a:rPr lang="sk-SK" sz="1200" b="1" dirty="0">
                <a:cs typeface="TheSansGLS-Bold" panose="020B0702050302020203" pitchFamily="34" charset="0"/>
              </a:rPr>
              <a:t>Vyberte si vhodné pravidlá </a:t>
            </a:r>
            <a:r>
              <a:rPr lang="sk-SK" sz="1200" b="1" dirty="0" err="1">
                <a:cs typeface="TheSansGLS-Bold" panose="020B0702050302020203" pitchFamily="34" charset="0"/>
              </a:rPr>
              <a:t>Incoterm</a:t>
            </a:r>
            <a:endParaRPr lang="en-US" sz="1200" b="1" dirty="0">
              <a:cs typeface="TheSansGLS-Bold" panose="020B0702050302020203" pitchFamily="34" charset="0"/>
            </a:endParaRPr>
          </a:p>
          <a:p>
            <a:r>
              <a:rPr lang="en-US" sz="1200" dirty="0"/>
              <a:t>GLS </a:t>
            </a:r>
            <a:r>
              <a:rPr lang="sk-SK" sz="1200" dirty="0"/>
              <a:t>ponúka rôzne pravidlá in</a:t>
            </a:r>
            <a:r>
              <a:rPr lang="en-US" sz="1200" dirty="0" err="1"/>
              <a:t>coterms</a:t>
            </a:r>
            <a:r>
              <a:rPr lang="en-US" sz="1200" dirty="0"/>
              <a:t>. </a:t>
            </a:r>
            <a:r>
              <a:rPr lang="sk-SK" sz="1200" dirty="0"/>
              <a:t>Prosím dohodnite sa so svojím dovozcom z UK, ktoré </a:t>
            </a:r>
          </a:p>
          <a:p>
            <a:r>
              <a:rPr lang="sk-SK" sz="1200" dirty="0"/>
              <a:t>si vyberiete</a:t>
            </a:r>
            <a:r>
              <a:rPr lang="en-US" sz="1200" dirty="0"/>
              <a:t>. </a:t>
            </a:r>
            <a:br>
              <a:rPr lang="en-US" sz="1200" dirty="0"/>
            </a:br>
            <a:r>
              <a:rPr lang="sk-SK" sz="1200" dirty="0"/>
              <a:t>Poznámka</a:t>
            </a:r>
            <a:r>
              <a:rPr lang="en-US" sz="1200" dirty="0"/>
              <a:t>: </a:t>
            </a:r>
            <a:r>
              <a:rPr lang="sk-SK" sz="1200" dirty="0"/>
              <a:t>Pravidlá</a:t>
            </a:r>
            <a:r>
              <a:rPr lang="en-US" sz="1200" dirty="0"/>
              <a:t> incoterm </a:t>
            </a:r>
            <a:r>
              <a:rPr lang="sk-SK" sz="1200" dirty="0"/>
              <a:t>určujú, kto bude hradiť poplatky,  dovozné dane a colné poplatky.</a:t>
            </a:r>
            <a:r>
              <a:rPr lang="en-US" sz="1200" dirty="0"/>
              <a:t> </a:t>
            </a:r>
            <a:endParaRPr lang="en-US" sz="1200" dirty="0">
              <a:cs typeface="TheSansGLS-Bold" panose="020B0702050302020203" pitchFamily="34" charset="0"/>
            </a:endParaRPr>
          </a:p>
        </p:txBody>
      </p:sp>
      <p:sp>
        <p:nvSpPr>
          <p:cNvPr id="13" name="Gleichschenkliges Dreieck 12"/>
          <p:cNvSpPr/>
          <p:nvPr/>
        </p:nvSpPr>
        <p:spPr>
          <a:xfrm rot="5400000">
            <a:off x="119051" y="5555464"/>
            <a:ext cx="728680" cy="13335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9" b="21016"/>
          <a:stretch/>
        </p:blipFill>
        <p:spPr>
          <a:xfrm>
            <a:off x="7068962" y="5253606"/>
            <a:ext cx="1646458" cy="73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5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Možnosti </a:t>
            </a:r>
            <a:r>
              <a:rPr lang="en-GB" dirty="0"/>
              <a:t>Incoterms</a:t>
            </a:r>
            <a:r>
              <a:rPr lang="sk-SK" dirty="0"/>
              <a:t> pravidiel</a:t>
            </a:r>
            <a:r>
              <a:rPr lang="en-GB" dirty="0"/>
              <a:t> </a:t>
            </a:r>
            <a:r>
              <a:rPr lang="sk-SK" dirty="0"/>
              <a:t>pre obchodné colné konania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54439" y="6520720"/>
            <a:ext cx="5441586" cy="229392"/>
          </a:xfrm>
        </p:spPr>
        <p:txBody>
          <a:bodyPr/>
          <a:lstStyle/>
          <a:p>
            <a:r>
              <a:rPr lang="en-US" noProof="0" dirty="0" err="1"/>
              <a:t>Informácie</a:t>
            </a:r>
            <a:r>
              <a:rPr lang="en-US" noProof="0" dirty="0"/>
              <a:t> pre </a:t>
            </a:r>
            <a:r>
              <a:rPr lang="en-US" noProof="0" dirty="0" err="1"/>
              <a:t>zákazníkov</a:t>
            </a:r>
            <a:r>
              <a:rPr lang="en-US" noProof="0" dirty="0"/>
              <a:t> GLS: </a:t>
            </a:r>
            <a:r>
              <a:rPr lang="en-US" noProof="0" dirty="0" err="1"/>
              <a:t>Doručovanie</a:t>
            </a:r>
            <a:r>
              <a:rPr lang="en-US" noProof="0" dirty="0"/>
              <a:t> do UK </a:t>
            </a:r>
            <a:r>
              <a:rPr lang="en-US" noProof="0" dirty="0" err="1"/>
              <a:t>po</a:t>
            </a:r>
            <a:r>
              <a:rPr lang="en-US" noProof="0" dirty="0"/>
              <a:t> </a:t>
            </a:r>
            <a:r>
              <a:rPr lang="en-US" noProof="0" dirty="0" err="1"/>
              <a:t>Brexite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60000" y="770676"/>
            <a:ext cx="8496000" cy="228212"/>
          </a:xfrm>
        </p:spPr>
        <p:txBody>
          <a:bodyPr/>
          <a:lstStyle/>
          <a:p>
            <a:r>
              <a:rPr lang="sk-SK" dirty="0"/>
              <a:t>Pri vývoze do UK prostredníctvom spoločnosti GLS si môžu odosielatelia vybrať medzi nasledujúcimi </a:t>
            </a:r>
          </a:p>
          <a:p>
            <a:r>
              <a:rPr lang="sk-SK" dirty="0"/>
              <a:t>pravidlami </a:t>
            </a:r>
          </a:p>
          <a:p>
            <a:r>
              <a:rPr lang="en-GB" dirty="0"/>
              <a:t>Incoterms</a:t>
            </a:r>
            <a:r>
              <a:rPr lang="sk-SK" dirty="0"/>
              <a:t>:</a:t>
            </a:r>
            <a:endParaRPr lang="de-DE" dirty="0"/>
          </a:p>
        </p:txBody>
      </p:sp>
      <p:sp>
        <p:nvSpPr>
          <p:cNvPr id="14" name="Interaktive Schaltfläche: Anfang 13">
            <a:hlinkClick r:id="rId2" action="ppaction://hlinksldjump" highlightClick="1"/>
          </p:cNvPr>
          <p:cNvSpPr/>
          <p:nvPr/>
        </p:nvSpPr>
        <p:spPr>
          <a:xfrm>
            <a:off x="118366" y="6260139"/>
            <a:ext cx="213527" cy="141407"/>
          </a:xfrm>
          <a:prstGeom prst="actionButtonBeginning">
            <a:avLst/>
          </a:prstGeom>
          <a:solidFill>
            <a:srgbClr val="B9B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68165"/>
              </p:ext>
            </p:extLst>
          </p:nvPr>
        </p:nvGraphicFramePr>
        <p:xfrm>
          <a:off x="1550127" y="1015346"/>
          <a:ext cx="6700508" cy="5224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2336">
                  <a:extLst>
                    <a:ext uri="{9D8B030D-6E8A-4147-A177-3AD203B41FA5}">
                      <a16:colId xmlns:a16="http://schemas.microsoft.com/office/drawing/2014/main" val="1075545453"/>
                    </a:ext>
                  </a:extLst>
                </a:gridCol>
                <a:gridCol w="808223">
                  <a:extLst>
                    <a:ext uri="{9D8B030D-6E8A-4147-A177-3AD203B41FA5}">
                      <a16:colId xmlns:a16="http://schemas.microsoft.com/office/drawing/2014/main" val="2713408732"/>
                    </a:ext>
                  </a:extLst>
                </a:gridCol>
                <a:gridCol w="808223">
                  <a:extLst>
                    <a:ext uri="{9D8B030D-6E8A-4147-A177-3AD203B41FA5}">
                      <a16:colId xmlns:a16="http://schemas.microsoft.com/office/drawing/2014/main" val="3642749826"/>
                    </a:ext>
                  </a:extLst>
                </a:gridCol>
                <a:gridCol w="540712">
                  <a:extLst>
                    <a:ext uri="{9D8B030D-6E8A-4147-A177-3AD203B41FA5}">
                      <a16:colId xmlns:a16="http://schemas.microsoft.com/office/drawing/2014/main" val="4278606123"/>
                    </a:ext>
                  </a:extLst>
                </a:gridCol>
                <a:gridCol w="540712">
                  <a:extLst>
                    <a:ext uri="{9D8B030D-6E8A-4147-A177-3AD203B41FA5}">
                      <a16:colId xmlns:a16="http://schemas.microsoft.com/office/drawing/2014/main" val="2149761330"/>
                    </a:ext>
                  </a:extLst>
                </a:gridCol>
                <a:gridCol w="674970">
                  <a:extLst>
                    <a:ext uri="{9D8B030D-6E8A-4147-A177-3AD203B41FA5}">
                      <a16:colId xmlns:a16="http://schemas.microsoft.com/office/drawing/2014/main" val="438613389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4011184441"/>
                    </a:ext>
                  </a:extLst>
                </a:gridCol>
                <a:gridCol w="918018">
                  <a:extLst>
                    <a:ext uri="{9D8B030D-6E8A-4147-A177-3AD203B41FA5}">
                      <a16:colId xmlns:a16="http://schemas.microsoft.com/office/drawing/2014/main" val="2492142221"/>
                    </a:ext>
                  </a:extLst>
                </a:gridCol>
              </a:tblGrid>
              <a:tr h="29196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</a:rPr>
                        <a:t> 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Hodnota zásielky </a:t>
                      </a:r>
                      <a:br>
                        <a:rPr lang="sk-SK" sz="900" dirty="0">
                          <a:effectLst/>
                        </a:rPr>
                      </a:br>
                      <a:r>
                        <a:rPr lang="sk-SK" sz="900" dirty="0">
                          <a:effectLst/>
                        </a:rPr>
                        <a:t>&lt;= GBP 135 net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Hodnota zásielky &gt; GBP 135 net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280986"/>
                  </a:ext>
                </a:extLst>
              </a:tr>
              <a:tr h="1666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</a:rPr>
                        <a:t>B2C: </a:t>
                      </a:r>
                      <a:br>
                        <a:rPr lang="sk-SK" sz="700" dirty="0">
                          <a:effectLst/>
                        </a:rPr>
                      </a:br>
                      <a:r>
                        <a:rPr lang="sk-SK" sz="700" dirty="0">
                          <a:effectLst/>
                        </a:rPr>
                        <a:t>Súkromný dovozca (FO)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</a:rPr>
                        <a:t>B2B: </a:t>
                      </a:r>
                      <a:br>
                        <a:rPr lang="sk-SK" sz="700" dirty="0">
                          <a:effectLst/>
                        </a:rPr>
                      </a:br>
                      <a:r>
                        <a:rPr lang="sk-SK" sz="700" dirty="0">
                          <a:effectLst/>
                        </a:rPr>
                        <a:t>Obchodný dovozca (PO)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</a:rPr>
                        <a:t> 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extLst>
                  <a:ext uri="{0D108BD9-81ED-4DB2-BD59-A6C34878D82A}">
                    <a16:rowId xmlns:a16="http://schemas.microsoft.com/office/drawing/2014/main" val="392503860"/>
                  </a:ext>
                </a:extLst>
              </a:tr>
              <a:tr h="450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dirty="0" err="1">
                          <a:effectLst/>
                        </a:rPr>
                        <a:t>Incoterm</a:t>
                      </a:r>
                      <a:endParaRPr lang="sk-SK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</a:rPr>
                        <a:t>18 DDP registračná schéma DPH</a:t>
                      </a:r>
                      <a:endParaRPr lang="sk-SK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</a:rPr>
                        <a:t/>
                      </a:r>
                      <a:br>
                        <a:rPr lang="sk-SK" sz="700" dirty="0">
                          <a:effectLst/>
                        </a:rPr>
                      </a:br>
                      <a:r>
                        <a:rPr lang="sk-SK" sz="700" dirty="0">
                          <a:effectLst/>
                        </a:rPr>
                        <a:t>Povinné, pokiaľ je hodnota zásielky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</a:rPr>
                        <a:t> &lt;= GBP135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10 DDP*</a:t>
                      </a:r>
                      <a:endParaRPr lang="sk-SK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</a:rPr>
                        <a:t>20 DAP*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30 DDP* </a:t>
                      </a:r>
                      <a:br>
                        <a:rPr lang="sk-SK" sz="700">
                          <a:effectLst/>
                        </a:rPr>
                      </a:br>
                      <a:r>
                        <a:rPr lang="sk-SK" sz="700">
                          <a:effectLst/>
                        </a:rPr>
                        <a:t>DPH neuhradená</a:t>
                      </a:r>
                      <a:endParaRPr lang="sk-SK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40 DDU* </a:t>
                      </a:r>
                      <a:br>
                        <a:rPr lang="sk-SK" sz="700">
                          <a:effectLst/>
                        </a:rPr>
                      </a:br>
                      <a:r>
                        <a:rPr lang="sk-SK" sz="700">
                          <a:effectLst/>
                        </a:rPr>
                        <a:t>cleared</a:t>
                      </a:r>
                      <a:endParaRPr lang="sk-SK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</a:rPr>
                        <a:t>60 </a:t>
                      </a:r>
                      <a:br>
                        <a:rPr lang="sk-SK" sz="700" dirty="0">
                          <a:effectLst/>
                        </a:rPr>
                      </a:br>
                      <a:r>
                        <a:rPr lang="sk-SK" sz="700" dirty="0" err="1">
                          <a:effectLst/>
                        </a:rPr>
                        <a:t>Pick</a:t>
                      </a:r>
                      <a:r>
                        <a:rPr lang="sk-SK" sz="700" dirty="0">
                          <a:effectLst/>
                        </a:rPr>
                        <a:t> &amp; </a:t>
                      </a:r>
                      <a:r>
                        <a:rPr lang="sk-SK" sz="700" dirty="0" err="1">
                          <a:effectLst/>
                        </a:rPr>
                        <a:t>Ship</a:t>
                      </a:r>
                      <a:r>
                        <a:rPr lang="sk-SK" sz="700" dirty="0">
                          <a:effectLst/>
                        </a:rPr>
                        <a:t> / </a:t>
                      </a:r>
                      <a:r>
                        <a:rPr lang="sk-SK" sz="700" dirty="0" err="1">
                          <a:effectLst/>
                        </a:rPr>
                        <a:t>Return</a:t>
                      </a:r>
                      <a:r>
                        <a:rPr lang="sk-SK" sz="700" dirty="0">
                          <a:effectLst/>
                        </a:rPr>
                        <a:t> Service </a:t>
                      </a:r>
                      <a:br>
                        <a:rPr lang="sk-SK" sz="700" dirty="0">
                          <a:effectLst/>
                        </a:rPr>
                      </a:b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extLst>
                  <a:ext uri="{0D108BD9-81ED-4DB2-BD59-A6C34878D82A}">
                    <a16:rowId xmlns:a16="http://schemas.microsoft.com/office/drawing/2014/main" val="837411261"/>
                  </a:ext>
                </a:extLst>
              </a:tr>
              <a:tr h="836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</a:rPr>
                        <a:t>Popis</a:t>
                      </a:r>
                      <a:endParaRPr lang="sk-SK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600" dirty="0">
                          <a:effectLst/>
                        </a:rPr>
                        <a:t>Prepravné náklady, colné konanie + zaplatené dane. Dovozná predajná daň je hradená priamo britským daňovým úradom (HMRC).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600" dirty="0">
                          <a:effectLst/>
                        </a:rPr>
                        <a:t>Prepravné náklady, náklady na colné konanie, clo + uhradené dane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600" dirty="0">
                          <a:effectLst/>
                        </a:rPr>
                        <a:t>Uhradená prepravné náklady, uhradené náklady na colné konanie, clo + neuhradené dane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600">
                          <a:effectLst/>
                        </a:rPr>
                        <a:t>Prepravné náklady, náklady na colné konanie + uhradené clo, neuhradené dane</a:t>
                      </a:r>
                      <a:endParaRPr lang="sk-SK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600">
                          <a:effectLst/>
                        </a:rPr>
                        <a:t>Prepravné náklady + uhradené náklady na colné konanie, clo + neuhradené dane.</a:t>
                      </a:r>
                      <a:endParaRPr lang="sk-SK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600">
                          <a:effectLst/>
                        </a:rPr>
                        <a:t>Prepravné náklady, náklady na colné konanie, </a:t>
                      </a:r>
                      <a:br>
                        <a:rPr lang="sk-SK" sz="600">
                          <a:effectLst/>
                        </a:rPr>
                      </a:br>
                      <a:r>
                        <a:rPr lang="sk-SK" sz="600">
                          <a:effectLst/>
                        </a:rPr>
                        <a:t>clo + uhradené dane</a:t>
                      </a:r>
                      <a:endParaRPr lang="sk-SK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extLst>
                  <a:ext uri="{0D108BD9-81ED-4DB2-BD59-A6C34878D82A}">
                    <a16:rowId xmlns:a16="http://schemas.microsoft.com/office/drawing/2014/main" val="2891722790"/>
                  </a:ext>
                </a:extLst>
              </a:tr>
              <a:tr h="239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</a:rPr>
                        <a:t>Konanie vedie</a:t>
                      </a:r>
                      <a:endParaRPr lang="sk-SK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Odosielateľ</a:t>
                      </a:r>
                      <a:endParaRPr lang="sk-SK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</a:rPr>
                        <a:t>Odosielateľ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Odosielateľ</a:t>
                      </a:r>
                      <a:endParaRPr lang="sk-SK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Príjemca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Odosielateľ</a:t>
                      </a:r>
                      <a:endParaRPr lang="sk-SK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Odosielateľ</a:t>
                      </a:r>
                      <a:endParaRPr lang="sk-SK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Objednávateľ prepravy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extLst>
                  <a:ext uri="{0D108BD9-81ED-4DB2-BD59-A6C34878D82A}">
                    <a16:rowId xmlns:a16="http://schemas.microsoft.com/office/drawing/2014/main" val="286985673"/>
                  </a:ext>
                </a:extLst>
              </a:tr>
              <a:tr h="209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</a:rPr>
                        <a:t>Poplatky hradí</a:t>
                      </a:r>
                      <a:endParaRPr lang="sk-SK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Žiadne poplatky</a:t>
                      </a:r>
                      <a:endParaRPr lang="sk-SK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Odosielateľ</a:t>
                      </a:r>
                      <a:endParaRPr lang="sk-SK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Príjemca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Odosielateľ</a:t>
                      </a:r>
                      <a:endParaRPr lang="sk-SK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Príjemca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Objednávateľ prepravy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extLst>
                  <a:ext uri="{0D108BD9-81ED-4DB2-BD59-A6C34878D82A}">
                    <a16:rowId xmlns:a16="http://schemas.microsoft.com/office/drawing/2014/main" val="3203720234"/>
                  </a:ext>
                </a:extLst>
              </a:tr>
              <a:tr h="21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</a:rPr>
                        <a:t>Dane hradí</a:t>
                      </a:r>
                      <a:endParaRPr lang="sk-SK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Odosielateľ</a:t>
                      </a:r>
                      <a:endParaRPr lang="sk-SK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</a:rPr>
                        <a:t>Odosielateľ alebo príjemca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Odosielateľ</a:t>
                      </a:r>
                      <a:endParaRPr lang="sk-SK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Príjemca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Príjemca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</a:rPr>
                        <a:t>Príjemca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Objednávateľ prepravy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 anchor="ctr"/>
                </a:tc>
                <a:extLst>
                  <a:ext uri="{0D108BD9-81ED-4DB2-BD59-A6C34878D82A}">
                    <a16:rowId xmlns:a16="http://schemas.microsoft.com/office/drawing/2014/main" val="1071641357"/>
                  </a:ext>
                </a:extLst>
              </a:tr>
              <a:tr h="201667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</a:rPr>
                        <a:t/>
                      </a:r>
                      <a:br>
                        <a:rPr lang="sk-SK" sz="700" dirty="0">
                          <a:effectLst/>
                        </a:rPr>
                      </a:br>
                      <a:r>
                        <a:rPr lang="sk-SK" sz="1050" dirty="0">
                          <a:effectLst/>
                        </a:rPr>
                        <a:t>Poznámka</a:t>
                      </a:r>
                      <a:endParaRPr lang="sk-SK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</a:rPr>
                        <a:t> </a:t>
                      </a:r>
                      <a:endParaRPr lang="sk-SK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Odosielateľ sa musí registrovať v UK a dostane daňové číslo   </a:t>
                      </a:r>
                      <a:br>
                        <a:rPr lang="sk-SK" sz="700" dirty="0">
                          <a:effectLst/>
                        </a:rPr>
                      </a:br>
                      <a:r>
                        <a:rPr lang="sk-SK" sz="7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sk-SK" sz="700" dirty="0">
                          <a:effectLst/>
                        </a:rPr>
                        <a:t> Toto číslo musí byť uvedené na faktúre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</a:rPr>
                        <a:t> </a:t>
                      </a:r>
                      <a:endParaRPr lang="sk-SK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Odosielateľ môže použiť vlastné alebo daňové číslo dovozcu v UK  </a:t>
                      </a:r>
                      <a:br>
                        <a:rPr lang="sk-SK" sz="700" dirty="0">
                          <a:effectLst/>
                        </a:rPr>
                      </a:br>
                      <a:r>
                        <a:rPr lang="sk-SK" sz="700" dirty="0">
                          <a:effectLst/>
                        </a:rPr>
                        <a:t/>
                      </a:r>
                      <a:br>
                        <a:rPr lang="sk-SK" sz="700" dirty="0">
                          <a:effectLst/>
                        </a:rPr>
                      </a:br>
                      <a:r>
                        <a:rPr lang="sk-SK" sz="7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sk-SK" sz="700" dirty="0">
                          <a:effectLst/>
                        </a:rPr>
                        <a:t>Príslušné číslo musí byť uvedené na faktúre </a:t>
                      </a:r>
                      <a:br>
                        <a:rPr lang="sk-SK" sz="700" dirty="0">
                          <a:effectLst/>
                        </a:rPr>
                      </a:br>
                      <a:r>
                        <a:rPr lang="sk-SK" sz="7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sk-SK" sz="700" dirty="0">
                          <a:effectLst/>
                        </a:rPr>
                        <a:t> Pokiaľ je použité číslo dovozcu, uveďte na faktúru túto poznámku: </a:t>
                      </a:r>
                      <a:r>
                        <a:rPr lang="sk-SK" sz="700" b="1" dirty="0" err="1">
                          <a:effectLst/>
                        </a:rPr>
                        <a:t>Use</a:t>
                      </a:r>
                      <a:r>
                        <a:rPr lang="sk-SK" sz="700" b="1" dirty="0">
                          <a:effectLst/>
                        </a:rPr>
                        <a:t> </a:t>
                      </a:r>
                      <a:r>
                        <a:rPr lang="sk-SK" sz="700" b="1" dirty="0" err="1">
                          <a:effectLst/>
                        </a:rPr>
                        <a:t>importer</a:t>
                      </a:r>
                      <a:r>
                        <a:rPr lang="sk-SK" sz="700" b="1" dirty="0">
                          <a:effectLst/>
                        </a:rPr>
                        <a:t> </a:t>
                      </a:r>
                      <a:r>
                        <a:rPr lang="sk-SK" sz="700" b="1" dirty="0" err="1">
                          <a:effectLst/>
                        </a:rPr>
                        <a:t>account</a:t>
                      </a:r>
                      <a:r>
                        <a:rPr lang="sk-SK" sz="700" b="1" dirty="0">
                          <a:effectLst/>
                        </a:rPr>
                        <a:t> </a:t>
                      </a:r>
                      <a:r>
                        <a:rPr lang="sk-SK" sz="700" b="1" dirty="0" err="1">
                          <a:effectLst/>
                        </a:rPr>
                        <a:t>for</a:t>
                      </a:r>
                      <a:r>
                        <a:rPr lang="sk-SK" sz="700" b="1" dirty="0">
                          <a:effectLst/>
                        </a:rPr>
                        <a:t> VAT to HMRC</a:t>
                      </a:r>
                      <a:endParaRPr lang="sk-SK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/>
                </a:tc>
                <a:tc rowSpan="2" gridSpan="5">
                  <a:txBody>
                    <a:bodyPr/>
                    <a:lstStyle/>
                    <a:p>
                      <a:pPr marL="1117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</a:rPr>
                        <a:t> </a:t>
                      </a:r>
                      <a:endParaRPr lang="sk-SK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Wingdings 2" panose="05020102010507070707" pitchFamily="18" charset="2"/>
                        <a:buChar char=""/>
                      </a:pPr>
                      <a:r>
                        <a:rPr lang="sk-SK" sz="700" dirty="0">
                          <a:effectLst/>
                        </a:rPr>
                        <a:t>Pre doručovanie v segmente B2B potrebuje odosielateľ EORI číslo v UK. Je potrebné toto číslo uvádzať na faktúre.</a:t>
                      </a:r>
                      <a:endParaRPr lang="sk-SK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Wingdings 2" panose="05020102010507070707" pitchFamily="18" charset="2"/>
                        <a:buChar char=""/>
                      </a:pPr>
                      <a:r>
                        <a:rPr lang="sk-SK" sz="700" dirty="0">
                          <a:effectLst/>
                        </a:rPr>
                        <a:t>Hromadné colné konanie je možné pri zásielkach do UK, ktoré sa skladajú z viacerých balíkov pre rôznych príjemcov. </a:t>
                      </a:r>
                      <a:endParaRPr lang="sk-SK" sz="900" dirty="0">
                        <a:effectLst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sk-SK" sz="700" dirty="0">
                          <a:effectLst/>
                        </a:rPr>
                        <a:t>V tomto prípade je colné konanie na rôzne doručovacie adresy vedené na základe jednotnej faktúry prostredníctvom dovozcu.</a:t>
                      </a:r>
                      <a:endParaRPr lang="sk-SK" sz="900" dirty="0">
                        <a:effectLst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sk-SK" sz="700" dirty="0">
                          <a:effectLst/>
                        </a:rPr>
                        <a:t>Colný poplatok sa platí iba raz (v závislosti od množstva čísel colných taríf) a môže byť rozdelený na viac zásielok. </a:t>
                      </a:r>
                      <a:endParaRPr lang="sk-SK" sz="900" dirty="0">
                        <a:effectLst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sk-SK" sz="700" dirty="0">
                          <a:effectLst/>
                        </a:rPr>
                        <a:t>Hromadné colné konanie je napríklad možné prostredníctvom: pobočky prepravnej spoločnosti v UK</a:t>
                      </a:r>
                      <a:r>
                        <a:rPr lang="en-US" sz="700" dirty="0">
                          <a:effectLst/>
                        </a:rPr>
                        <a:t>, </a:t>
                      </a:r>
                      <a:r>
                        <a:rPr lang="sk-SK" sz="700" dirty="0">
                          <a:effectLst/>
                        </a:rPr>
                        <a:t>daňového zástupcu spoločnosti so sídlom v EÚ a registráciou v Anglicku s anglickým DIČ alebo generálneho dovozcu v UK. 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/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547096"/>
                  </a:ext>
                </a:extLst>
              </a:tr>
              <a:tr h="25558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300" dirty="0">
                          <a:effectLst/>
                        </a:rPr>
                        <a:t/>
                      </a:r>
                      <a:br>
                        <a:rPr lang="sk-SK" sz="300" dirty="0">
                          <a:effectLst/>
                        </a:rPr>
                      </a:br>
                      <a:r>
                        <a:rPr lang="sk-SK" sz="700" dirty="0">
                          <a:effectLst/>
                        </a:rPr>
                        <a:t>Zásielky prechádzajú cez colné konanie a proces kontroly: z toho dôvodu sú účtované poplatky. Nie sú uvalené žiadne clá.</a:t>
                      </a:r>
                      <a:endParaRPr lang="sk-S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5" marR="29455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033892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 rot="5400000">
            <a:off x="6437587" y="3499144"/>
            <a:ext cx="4222631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7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 tooltip="DDU"/>
              </a:rPr>
              <a:t>DDU</a:t>
            </a:r>
            <a:r>
              <a:rPr kumimoji="0" lang="sk-SK" altLang="sk-SK" sz="7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DELIVERED DUTY UNPAID / S DODANÍM CLO NEPLATENÉ (…dohodnuté miesto určenia);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7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 tooltip="DDP"/>
              </a:rPr>
              <a:t>DDP</a:t>
            </a:r>
            <a:r>
              <a:rPr kumimoji="0" lang="sk-SK" altLang="sk-SK" sz="7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DELIVERED DUTY PAID / S DODANÍM CLO PLATENÉ (…dohodnuté miesto určenia),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7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</a:t>
            </a:r>
            <a:r>
              <a:rPr kumimoji="0" lang="sk-SK" altLang="sk-SK" sz="7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 DELIVERED AT PLACE / S DODANÍM NA MIESTO (…dohodnuté miesto určenia) </a:t>
            </a: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6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 | </a:t>
            </a:r>
            <a:r>
              <a:rPr lang="sk-SK" dirty="0"/>
              <a:t>Obchodná faktúra alebo pro forma faktúra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Informácie</a:t>
            </a:r>
            <a:r>
              <a:rPr lang="en-US" dirty="0"/>
              <a:t> pre </a:t>
            </a:r>
            <a:r>
              <a:rPr lang="en-US" dirty="0" err="1"/>
              <a:t>zákazníkov</a:t>
            </a:r>
            <a:r>
              <a:rPr lang="en-US" dirty="0"/>
              <a:t> GLS: </a:t>
            </a:r>
            <a:r>
              <a:rPr lang="en-US" dirty="0" err="1"/>
              <a:t>Doručovanie</a:t>
            </a:r>
            <a:r>
              <a:rPr lang="en-US" dirty="0"/>
              <a:t> </a:t>
            </a:r>
            <a:r>
              <a:rPr lang="en-US"/>
              <a:t>do UK </a:t>
            </a:r>
            <a:r>
              <a:rPr lang="en-US" err="1"/>
              <a:t>po</a:t>
            </a:r>
            <a:r>
              <a:rPr lang="en-US"/>
              <a:t> Brexite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dirty="0"/>
              <a:t>Nevyhnutné colné dokumenty 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31744" y="1350229"/>
            <a:ext cx="3554456" cy="47820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0" dirty="0"/>
              <a:t>Pre doručovanie do UK je nevyhnutná obchodná faktúra alebo pro-forma faktúra </a:t>
            </a:r>
            <a:r>
              <a:rPr lang="sk-SK" sz="1600" dirty="0"/>
              <a:t>v angličtine</a:t>
            </a:r>
            <a:r>
              <a:rPr lang="sk-SK" sz="1600" b="0" dirty="0"/>
              <a:t>. </a:t>
            </a:r>
            <a:endParaRPr lang="en-GB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0" dirty="0"/>
              <a:t>Pre tovary s obchodnou hodnotou je nevyhnutná </a:t>
            </a:r>
            <a:r>
              <a:rPr lang="sk-SK" sz="1600" dirty="0"/>
              <a:t>obchodná</a:t>
            </a:r>
            <a:r>
              <a:rPr lang="sk-SK" sz="1600" b="0" dirty="0"/>
              <a:t> faktúra</a:t>
            </a:r>
            <a:endParaRPr lang="en-GB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0" dirty="0"/>
              <a:t>Pro-forma faktúra</a:t>
            </a:r>
            <a:r>
              <a:rPr lang="en-GB" sz="1600" dirty="0"/>
              <a:t> </a:t>
            </a:r>
            <a:r>
              <a:rPr lang="sk-SK" sz="1600" b="0" dirty="0"/>
              <a:t>sa vystavuje pre tovary bez obchodnej hodnoty</a:t>
            </a:r>
            <a:r>
              <a:rPr lang="en-GB" sz="1600" b="0" dirty="0"/>
              <a:t/>
            </a:r>
            <a:br>
              <a:rPr lang="en-GB" sz="1600" b="0" dirty="0"/>
            </a:br>
            <a:r>
              <a:rPr lang="en-GB" sz="1600" b="0" dirty="0">
                <a:sym typeface="Wingdings" panose="05000000000000000000" pitchFamily="2" charset="2"/>
              </a:rPr>
              <a:t> </a:t>
            </a:r>
            <a:r>
              <a:rPr lang="sk-SK" sz="1400" b="0" dirty="0">
                <a:sym typeface="Wingdings" panose="05000000000000000000" pitchFamily="2" charset="2"/>
              </a:rPr>
              <a:t>napríklad vzorky alebo dary</a:t>
            </a:r>
            <a:endParaRPr lang="en-GB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0" dirty="0"/>
              <a:t>Faktúra musí byť umiestnená v doručovacej obálke z vonkajšej strany zásielky a predložená elektronicky spolu s colnými údajmi a musí </a:t>
            </a:r>
            <a:r>
              <a:rPr lang="sk-SK" sz="1600" dirty="0"/>
              <a:t>obsahovať nasledujúce informácie</a:t>
            </a:r>
            <a:r>
              <a:rPr lang="sk-SK" sz="1600" b="0" dirty="0"/>
              <a:t>: </a:t>
            </a:r>
            <a:endParaRPr lang="de-DE" sz="1600" b="0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993694"/>
              </p:ext>
            </p:extLst>
          </p:nvPr>
        </p:nvGraphicFramePr>
        <p:xfrm>
          <a:off x="4106008" y="1353669"/>
          <a:ext cx="4713093" cy="5005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69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k-SK" sz="1200" b="0" dirty="0">
                          <a:solidFill>
                            <a:schemeClr val="tx1"/>
                          </a:solidFill>
                        </a:rPr>
                        <a:t>Úplné</a:t>
                      </a:r>
                      <a:r>
                        <a:rPr lang="sk-SK" sz="1200" b="0" baseline="0" dirty="0">
                          <a:solidFill>
                            <a:schemeClr val="tx1"/>
                          </a:solidFill>
                        </a:rPr>
                        <a:t> údaje o </a:t>
                      </a:r>
                      <a:r>
                        <a:rPr lang="sk-SK" sz="1200" b="1" baseline="0" dirty="0">
                          <a:solidFill>
                            <a:schemeClr val="tx1"/>
                          </a:solidFill>
                        </a:rPr>
                        <a:t>dovozcovi</a:t>
                      </a:r>
                      <a:r>
                        <a:rPr lang="sk-SK" sz="1200" b="0" baseline="0" dirty="0">
                          <a:solidFill>
                            <a:schemeClr val="tx1"/>
                          </a:solidFill>
                        </a:rPr>
                        <a:t>, pokiaľ nie sú zhodné s príjemnom:  meno, adresa, telefónne číslo,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e-mail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k-SK" sz="1200" b="0" dirty="0">
                          <a:solidFill>
                            <a:schemeClr val="tx1"/>
                          </a:solidFill>
                        </a:rPr>
                        <a:t>Meno a adresa</a:t>
                      </a:r>
                      <a:r>
                        <a:rPr lang="sk-SK" sz="1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1200" b="1" baseline="0" dirty="0">
                          <a:solidFill>
                            <a:schemeClr val="tx1"/>
                          </a:solidFill>
                        </a:rPr>
                        <a:t>odosielateľa</a:t>
                      </a:r>
                      <a:r>
                        <a:rPr lang="sk-SK" sz="1200" b="0" baseline="0" dirty="0">
                          <a:solidFill>
                            <a:schemeClr val="tx1"/>
                          </a:solidFill>
                        </a:rPr>
                        <a:t> vrátane telefónneho čísla a            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e-mail</a:t>
                      </a:r>
                      <a:r>
                        <a:rPr lang="sk-SK" sz="1200" b="0" dirty="0">
                          <a:solidFill>
                            <a:schemeClr val="tx1"/>
                          </a:solidFill>
                        </a:rPr>
                        <a:t>ovej adresy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69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EORI </a:t>
                      </a:r>
                      <a:r>
                        <a:rPr lang="sk-SK" sz="1200" b="1" dirty="0">
                          <a:solidFill>
                            <a:schemeClr val="tx1"/>
                          </a:solidFill>
                        </a:rPr>
                        <a:t>čísla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1200" b="0" dirty="0">
                          <a:solidFill>
                            <a:schemeClr val="tx1"/>
                          </a:solidFill>
                        </a:rPr>
                        <a:t>odosielateľa,</a:t>
                      </a:r>
                      <a:r>
                        <a:rPr lang="sk-SK" sz="1200" b="0" baseline="0" dirty="0">
                          <a:solidFill>
                            <a:schemeClr val="tx1"/>
                          </a:solidFill>
                        </a:rPr>
                        <a:t> obchodného vývozcu v EÚ a obchodného dovozcu v UK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k-SK" sz="1200" b="0" dirty="0">
                          <a:solidFill>
                            <a:schemeClr val="tx1"/>
                          </a:solidFill>
                        </a:rPr>
                        <a:t>Meno a adresa</a:t>
                      </a:r>
                      <a:r>
                        <a:rPr lang="sk-SK" sz="1200" b="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sk-SK" sz="1200" b="1" baseline="0" dirty="0">
                          <a:solidFill>
                            <a:schemeClr val="tx1"/>
                          </a:solidFill>
                        </a:rPr>
                        <a:t>prijímateľa</a:t>
                      </a:r>
                      <a:r>
                        <a:rPr lang="sk-SK" sz="1200" b="0" baseline="0" dirty="0">
                          <a:solidFill>
                            <a:schemeClr val="tx1"/>
                          </a:solidFill>
                        </a:rPr>
                        <a:t> vrátane telefónneho čísla, 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e-mail</a:t>
                      </a:r>
                      <a:r>
                        <a:rPr lang="sk-SK" sz="1200" b="0" dirty="0">
                          <a:solidFill>
                            <a:schemeClr val="tx1"/>
                          </a:solidFill>
                        </a:rPr>
                        <a:t>ovej adresy a kontaktnej osoby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41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</a:rPr>
                        <a:t>Doručovacia adresa, </a:t>
                      </a:r>
                      <a:r>
                        <a:rPr lang="sk-SK" sz="1200" b="0" dirty="0">
                          <a:solidFill>
                            <a:schemeClr val="tx1"/>
                          </a:solidFill>
                        </a:rPr>
                        <a:t>pokiaľ</a:t>
                      </a:r>
                      <a:r>
                        <a:rPr lang="sk-SK" sz="1200" b="0" baseline="0" dirty="0">
                          <a:solidFill>
                            <a:schemeClr val="tx1"/>
                          </a:solidFill>
                        </a:rPr>
                        <a:t> nie je zhodná s adresou na faktúre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k-SK" sz="1200" b="0" dirty="0">
                          <a:solidFill>
                            <a:schemeClr val="tx1"/>
                          </a:solidFill>
                        </a:rPr>
                        <a:t>Dátum, číslo a miesto vystavenia </a:t>
                      </a:r>
                      <a:r>
                        <a:rPr lang="sk-SK" sz="1200" b="1" dirty="0">
                          <a:solidFill>
                            <a:schemeClr val="tx1"/>
                          </a:solidFill>
                        </a:rPr>
                        <a:t>faktúry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69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k-SK" sz="1200" b="0" dirty="0">
                          <a:solidFill>
                            <a:schemeClr val="tx1"/>
                          </a:solidFill>
                        </a:rPr>
                        <a:t>Pôvod a množstvo </a:t>
                      </a:r>
                      <a:r>
                        <a:rPr lang="sk-SK" sz="1200" b="1" dirty="0">
                          <a:solidFill>
                            <a:schemeClr val="tx1"/>
                          </a:solidFill>
                        </a:rPr>
                        <a:t>tovaru</a:t>
                      </a:r>
                      <a:r>
                        <a:rPr lang="sk-SK" sz="1200" b="0" dirty="0">
                          <a:solidFill>
                            <a:schemeClr val="tx1"/>
                          </a:solidFill>
                        </a:rPr>
                        <a:t> s príslušnými colnými tarifami</a:t>
                      </a:r>
                      <a:r>
                        <a:rPr lang="sk-SK" sz="1200" b="0" baseline="0" dirty="0">
                          <a:solidFill>
                            <a:schemeClr val="tx1"/>
                          </a:solidFill>
                        </a:rPr>
                        <a:t> a hodnotami.  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</a:rPr>
                        <a:t>Hodnota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1200" b="0" dirty="0">
                          <a:solidFill>
                            <a:schemeClr val="tx1"/>
                          </a:solidFill>
                        </a:rPr>
                        <a:t>tovaru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1200" b="0" dirty="0">
                          <a:solidFill>
                            <a:schemeClr val="tx1"/>
                          </a:solidFill>
                        </a:rPr>
                        <a:t>                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sk-SK" sz="1200" b="0" dirty="0">
                          <a:solidFill>
                            <a:schemeClr val="tx1"/>
                          </a:solidFill>
                        </a:rPr>
                        <a:t>s uvedením príslušnej meny)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01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k-SK" sz="1200" b="0" dirty="0">
                          <a:solidFill>
                            <a:schemeClr val="tx1"/>
                          </a:solidFill>
                        </a:rPr>
                        <a:t>Dovozné podmienky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incoterm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GLS </a:t>
                      </a:r>
                      <a:r>
                        <a:rPr lang="sk-SK" sz="1200" b="0" dirty="0">
                          <a:solidFill>
                            <a:schemeClr val="tx1"/>
                          </a:solidFill>
                        </a:rPr>
                        <a:t>číslo </a:t>
                      </a:r>
                      <a:r>
                        <a:rPr lang="sk-SK" sz="1200" b="1" dirty="0">
                          <a:solidFill>
                            <a:schemeClr val="tx1"/>
                          </a:solidFill>
                        </a:rPr>
                        <a:t>zásielky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01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</a:rPr>
                        <a:t>Váha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sk-SK" sz="1200" b="0" dirty="0">
                          <a:solidFill>
                            <a:schemeClr val="tx1"/>
                          </a:solidFill>
                        </a:rPr>
                        <a:t>hrubá/čistá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k-SK" sz="1200" b="0" dirty="0">
                          <a:solidFill>
                            <a:schemeClr val="tx1"/>
                          </a:solidFill>
                        </a:rPr>
                        <a:t>Prehlásenie</a:t>
                      </a:r>
                      <a:r>
                        <a:rPr lang="sk-SK" sz="1200" b="0" baseline="0" dirty="0">
                          <a:solidFill>
                            <a:schemeClr val="tx1"/>
                          </a:solidFill>
                        </a:rPr>
                        <a:t> o </a:t>
                      </a:r>
                      <a:r>
                        <a:rPr lang="sk-SK" sz="1200" b="1" baseline="0" dirty="0">
                          <a:solidFill>
                            <a:schemeClr val="tx1"/>
                          </a:solidFill>
                        </a:rPr>
                        <a:t>pôvode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3649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</a:rPr>
                        <a:t>Pečiatka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k-SK" sz="1200" b="0" dirty="0">
                          <a:solidFill>
                            <a:schemeClr val="tx1"/>
                          </a:solidFill>
                        </a:rPr>
                        <a:t>podpis a názov</a:t>
                      </a:r>
                      <a:r>
                        <a:rPr lang="sk-SK" sz="1200" b="0" baseline="0" dirty="0">
                          <a:solidFill>
                            <a:schemeClr val="tx1"/>
                          </a:solidFill>
                        </a:rPr>
                        <a:t> spoločnosti v zrozumiteľnom texte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</a:rPr>
                        <a:t>Daňové číslo v UK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1200" b="0" dirty="0">
                          <a:solidFill>
                            <a:schemeClr val="tx1"/>
                          </a:solidFill>
                        </a:rPr>
                        <a:t>pri</a:t>
                      </a:r>
                      <a:r>
                        <a:rPr lang="sk-SK" sz="1200" b="0" baseline="0" dirty="0">
                          <a:solidFill>
                            <a:schemeClr val="tx1"/>
                          </a:solidFill>
                        </a:rPr>
                        <a:t> uplatnení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Incoterm 18 (</a:t>
                      </a:r>
                      <a:r>
                        <a:rPr lang="sk-SK" sz="1200" b="0" dirty="0">
                          <a:solidFill>
                            <a:schemeClr val="tx1"/>
                          </a:solidFill>
                        </a:rPr>
                        <a:t>Registračná schéma DPH)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5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Prehlásenie o vývoze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 err="1"/>
              <a:t>Informácie</a:t>
            </a:r>
            <a:r>
              <a:rPr lang="en-US" noProof="0" dirty="0"/>
              <a:t> pre </a:t>
            </a:r>
            <a:r>
              <a:rPr lang="en-US" noProof="0" dirty="0" err="1"/>
              <a:t>zákazníkov</a:t>
            </a:r>
            <a:r>
              <a:rPr lang="en-US" noProof="0" dirty="0"/>
              <a:t> GLS: </a:t>
            </a:r>
            <a:r>
              <a:rPr lang="en-US" noProof="0" dirty="0" err="1"/>
              <a:t>Doručovanie</a:t>
            </a:r>
            <a:r>
              <a:rPr lang="en-US" noProof="0" dirty="0"/>
              <a:t> </a:t>
            </a:r>
            <a:r>
              <a:rPr lang="en-US" noProof="0"/>
              <a:t>do UK </a:t>
            </a:r>
            <a:r>
              <a:rPr lang="en-US" noProof="0" err="1"/>
              <a:t>po</a:t>
            </a:r>
            <a:r>
              <a:rPr lang="en-US" noProof="0"/>
              <a:t> Brexite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dirty="0"/>
              <a:t>Pri tovaroch v hodnote nad</a:t>
            </a:r>
            <a:r>
              <a:rPr lang="en-US" dirty="0"/>
              <a:t> €1,000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011615" y="1363342"/>
            <a:ext cx="3816277" cy="4729484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600" b="0" dirty="0"/>
              <a:t>Keď hodnota tovaru dosiahne </a:t>
            </a:r>
            <a:r>
              <a:rPr lang="en-US" sz="1600" b="0" dirty="0"/>
              <a:t>€1,000 </a:t>
            </a:r>
            <a:r>
              <a:rPr lang="en-US" sz="1600" dirty="0"/>
              <a:t>(</a:t>
            </a:r>
            <a:r>
              <a:rPr lang="sk-SK" sz="1600" dirty="0"/>
              <a:t>v </a:t>
            </a:r>
            <a:r>
              <a:rPr lang="sk-SK" sz="1600"/>
              <a:t>niektorých </a:t>
            </a:r>
            <a:r>
              <a:rPr lang="sk-SK" sz="1600" smtClean="0"/>
              <a:t>krajinách </a:t>
            </a:r>
            <a:r>
              <a:rPr lang="sk-SK" sz="1600" dirty="0"/>
              <a:t>bez ohľadu na hodnotu</a:t>
            </a:r>
            <a:r>
              <a:rPr lang="en-US" sz="1600" dirty="0"/>
              <a:t>)</a:t>
            </a:r>
            <a:r>
              <a:rPr lang="en-US" sz="1600" b="0" dirty="0"/>
              <a:t>, </a:t>
            </a:r>
            <a:r>
              <a:rPr lang="sk-SK" sz="1600" b="0" dirty="0"/>
              <a:t>doručovatelia v EÚ potrebujú vývozné prehlásenie pre zásielky smerované do UK.</a:t>
            </a:r>
            <a:r>
              <a:rPr lang="en-US" sz="1600" b="0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600" b="0" dirty="0"/>
              <a:t>Colné úrady vyžadujú vývozné vyhlásenia v elektronickej podobe.</a:t>
            </a:r>
            <a:r>
              <a:rPr lang="en-US" sz="1600" b="0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</p:txBody>
      </p:sp>
      <p:sp>
        <p:nvSpPr>
          <p:cNvPr id="11" name="Interaktive Schaltfläche: Anfang 10">
            <a:hlinkClick r:id="rId3" action="ppaction://hlinksldjump" highlightClick="1"/>
          </p:cNvPr>
          <p:cNvSpPr/>
          <p:nvPr/>
        </p:nvSpPr>
        <p:spPr>
          <a:xfrm>
            <a:off x="118366" y="6260139"/>
            <a:ext cx="213527" cy="141407"/>
          </a:xfrm>
          <a:prstGeom prst="actionButtonBeginning">
            <a:avLst/>
          </a:prstGeom>
          <a:solidFill>
            <a:srgbClr val="B9B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660562"/>
      </p:ext>
    </p:extLst>
  </p:cSld>
  <p:clrMapOvr>
    <a:masterClrMapping/>
  </p:clrMapOvr>
</p:sld>
</file>

<file path=ppt/theme/theme1.xml><?xml version="1.0" encoding="utf-8"?>
<a:theme xmlns:a="http://schemas.openxmlformats.org/drawingml/2006/main" name="GLS">
  <a:themeElements>
    <a:clrScheme name="GLS New Design">
      <a:dk1>
        <a:srgbClr val="172054"/>
      </a:dk1>
      <a:lt1>
        <a:srgbClr val="FFFFFF"/>
      </a:lt1>
      <a:dk2>
        <a:srgbClr val="454D76"/>
      </a:dk2>
      <a:lt2>
        <a:srgbClr val="E7E8EE"/>
      </a:lt2>
      <a:accent1>
        <a:srgbClr val="454D76"/>
      </a:accent1>
      <a:accent2>
        <a:srgbClr val="D1D3DD"/>
      </a:accent2>
      <a:accent3>
        <a:srgbClr val="FCBF00"/>
      </a:accent3>
      <a:accent4>
        <a:srgbClr val="780232"/>
      </a:accent4>
      <a:accent5>
        <a:srgbClr val="C7475B"/>
      </a:accent5>
      <a:accent6>
        <a:srgbClr val="1FA138"/>
      </a:accent6>
      <a:hlink>
        <a:srgbClr val="780232"/>
      </a:hlink>
      <a:folHlink>
        <a:srgbClr val="C747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GLS Blau 100%">
      <a:srgbClr val="172154"/>
    </a:custClr>
    <a:custClr name="GLS Blau 90%">
      <a:srgbClr val="2E3765"/>
    </a:custClr>
    <a:custClr name="GLS Blau 80%">
      <a:srgbClr val="454D76"/>
    </a:custClr>
    <a:custClr name="GLS Blau 70%">
      <a:srgbClr val="5C6387"/>
    </a:custClr>
    <a:custClr name="GLS Blau 60%">
      <a:srgbClr val="747A98"/>
    </a:custClr>
    <a:custClr name="GLS Blau 50%">
      <a:srgbClr val="8B90A9"/>
    </a:custClr>
    <a:custClr name="GLS Blau 40%">
      <a:srgbClr val="A2A6BB"/>
    </a:custClr>
    <a:custClr name="GLS Blau 30%">
      <a:srgbClr val="B9BCCB"/>
    </a:custClr>
    <a:custClr name="GLS Blau 20%">
      <a:srgbClr val="D1D3DD"/>
    </a:custClr>
    <a:custClr name="GLS Blau 10%">
      <a:srgbClr val="E7E8EE"/>
    </a:custClr>
    <a:custClr name="GLS Gelb">
      <a:srgbClr val="FCBF00"/>
    </a:custClr>
    <a:custClr name="GLS Signalrot">
      <a:srgbClr val="DA202A"/>
    </a:custClr>
    <a:custClr name="GLS Lila">
      <a:srgbClr val="5D0749"/>
    </a:custClr>
    <a:custClr name="GLS Grün">
      <a:srgbClr val="00513E"/>
    </a:custClr>
    <a:custClr name="GLS Dunkelrot">
      <a:srgbClr val="B40C22"/>
    </a:custClr>
    <a:custClr name="GLS Hell-Lila">
      <a:srgbClr val="776DB0"/>
    </a:custClr>
    <a:custClr name="GLS Lindgrün">
      <a:srgbClr val="5C947E"/>
    </a:custClr>
    <a:custClr name="GLS Orange">
      <a:srgbClr val="EE7402"/>
    </a:custClr>
    <a:custClr name="GLS Hell-Blau">
      <a:srgbClr val="629DBD"/>
    </a:custClr>
    <a:custClr name="GLS Hell-Grün">
      <a:srgbClr val="ABCC59"/>
    </a:custClr>
  </a:custClrLst>
  <a:extLst>
    <a:ext uri="{05A4C25C-085E-4340-85A3-A5531E510DB2}">
      <thm15:themeFamily xmlns:thm15="http://schemas.microsoft.com/office/thememl/2012/main" name="GLS_PPT_Master_4x3_de_2019-09.potx" id="{0EAEA526-DC56-40B5-AE76-C2DFAA6A90DB}" vid="{913BFACE-B0E1-4D8E-BA3E-CEB1154B977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L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GLS_PPT_Master_4x3_de_2019-09</Template>
  <TotalTime>523</TotalTime>
  <Words>1098</Words>
  <Application>Microsoft Office PowerPoint</Application>
  <PresentationFormat>Prezentácia na obrazovke (4:3)</PresentationFormat>
  <Paragraphs>204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Symbol</vt:lpstr>
      <vt:lpstr>TheSansGLS-Bold</vt:lpstr>
      <vt:lpstr>Times New Roman</vt:lpstr>
      <vt:lpstr>Wingdings</vt:lpstr>
      <vt:lpstr>Wingdings 2</vt:lpstr>
      <vt:lpstr>GLS</vt:lpstr>
      <vt:lpstr>Prezentácia programu PowerPoint</vt:lpstr>
      <vt:lpstr>Jednania EÚ a UK o colnom procese od roku 2021</vt:lpstr>
      <vt:lpstr>Na čo sa vývozcovia musia pripraviť</vt:lpstr>
      <vt:lpstr>1 | EORI číslo</vt:lpstr>
      <vt:lpstr>2 | Kategorizovanie tovarov – Colné tarify</vt:lpstr>
      <vt:lpstr>3 | Incoterms (z angl. International Commercial Terms)      Medzinárodné obchodné pravidlá</vt:lpstr>
      <vt:lpstr>Možnosti Incoterms pravidiel pre obchodné colné konania</vt:lpstr>
      <vt:lpstr>4 | Obchodná faktúra alebo pro forma faktúra</vt:lpstr>
      <vt:lpstr>Prehlásenie o vývoze</vt:lpstr>
      <vt:lpstr>Porovnanie zmien v procese</vt:lpstr>
      <vt:lpstr>Užitočné informácie:  </vt:lpstr>
      <vt:lpstr>Prezentácia programu PowerPoint</vt:lpstr>
    </vt:vector>
  </TitlesOfParts>
  <Company>GLS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Patricia Bonkewitz</dc:creator>
  <cp:lastModifiedBy>Alena Oboňová</cp:lastModifiedBy>
  <cp:revision>263</cp:revision>
  <dcterms:created xsi:type="dcterms:W3CDTF">2020-09-03T09:45:38Z</dcterms:created>
  <dcterms:modified xsi:type="dcterms:W3CDTF">2020-12-10T07:29:33Z</dcterms:modified>
</cp:coreProperties>
</file>